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6.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7.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 id="2147483680" r:id="rId3"/>
    <p:sldMasterId id="2147483690" r:id="rId4"/>
    <p:sldMasterId id="2147483700" r:id="rId5"/>
    <p:sldMasterId id="2147483710" r:id="rId6"/>
    <p:sldMasterId id="2147483720" r:id="rId7"/>
    <p:sldMasterId id="2147483730" r:id="rId8"/>
  </p:sldMasterIdLst>
  <p:notesMasterIdLst>
    <p:notesMasterId r:id="rId32"/>
  </p:notesMasterIdLst>
  <p:sldIdLst>
    <p:sldId id="409" r:id="rId9"/>
    <p:sldId id="464" r:id="rId10"/>
    <p:sldId id="477" r:id="rId11"/>
    <p:sldId id="473" r:id="rId12"/>
    <p:sldId id="467" r:id="rId13"/>
    <p:sldId id="466" r:id="rId14"/>
    <p:sldId id="478" r:id="rId15"/>
    <p:sldId id="431" r:id="rId16"/>
    <p:sldId id="457" r:id="rId17"/>
    <p:sldId id="455" r:id="rId18"/>
    <p:sldId id="441" r:id="rId19"/>
    <p:sldId id="444" r:id="rId20"/>
    <p:sldId id="445" r:id="rId21"/>
    <p:sldId id="452" r:id="rId22"/>
    <p:sldId id="447" r:id="rId23"/>
    <p:sldId id="460" r:id="rId24"/>
    <p:sldId id="459" r:id="rId25"/>
    <p:sldId id="461" r:id="rId26"/>
    <p:sldId id="462" r:id="rId27"/>
    <p:sldId id="323" r:id="rId28"/>
    <p:sldId id="463" r:id="rId29"/>
    <p:sldId id="454" r:id="rId30"/>
    <p:sldId id="474" r:id="rId31"/>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F01B4518-70AD-4336-832A-F6A51B9B6E13}">
          <p14:sldIdLst>
            <p14:sldId id="409"/>
            <p14:sldId id="464"/>
            <p14:sldId id="477"/>
            <p14:sldId id="473"/>
            <p14:sldId id="467"/>
            <p14:sldId id="466"/>
            <p14:sldId id="478"/>
            <p14:sldId id="431"/>
            <p14:sldId id="457"/>
            <p14:sldId id="455"/>
            <p14:sldId id="441"/>
            <p14:sldId id="444"/>
            <p14:sldId id="445"/>
          </p14:sldIdLst>
        </p14:section>
        <p14:section name="Section sans titre" id="{1412BF51-2462-4AA2-AE50-441156E3B4D4}">
          <p14:sldIdLst>
            <p14:sldId id="452"/>
            <p14:sldId id="447"/>
            <p14:sldId id="460"/>
            <p14:sldId id="459"/>
            <p14:sldId id="461"/>
            <p14:sldId id="462"/>
            <p14:sldId id="323"/>
            <p14:sldId id="463"/>
            <p14:sldId id="454"/>
            <p14:sldId id="47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INER Jacques" initials="SJ" lastIdx="12" clrIdx="0">
    <p:extLst>
      <p:ext uri="{19B8F6BF-5375-455C-9EA6-DF929625EA0E}">
        <p15:presenceInfo xmlns:p15="http://schemas.microsoft.com/office/powerpoint/2012/main" userId="STEINER Jacques" providerId="None"/>
      </p:ext>
    </p:extLst>
  </p:cmAuthor>
  <p:cmAuthor id="2" name="GREEN Nathalie" initials="GN" lastIdx="3" clrIdx="1">
    <p:extLst>
      <p:ext uri="{19B8F6BF-5375-455C-9EA6-DF929625EA0E}">
        <p15:presenceInfo xmlns:p15="http://schemas.microsoft.com/office/powerpoint/2012/main" userId="GREEN Nathalie" providerId="None"/>
      </p:ext>
    </p:extLst>
  </p:cmAuthor>
  <p:cmAuthor id="3" name="CARDIN-TAILLIA Charlotte" initials="CC" lastIdx="28" clrIdx="2">
    <p:extLst>
      <p:ext uri="{19B8F6BF-5375-455C-9EA6-DF929625EA0E}">
        <p15:presenceInfo xmlns:p15="http://schemas.microsoft.com/office/powerpoint/2012/main" userId="S-1-5-21-2043104406-512064258-1538882281-244851" providerId="AD"/>
      </p:ext>
    </p:extLst>
  </p:cmAuthor>
  <p:cmAuthor id="4" name="GIQUEL Francois" initials="GF" lastIdx="1" clrIdx="3">
    <p:extLst>
      <p:ext uri="{19B8F6BF-5375-455C-9EA6-DF929625EA0E}">
        <p15:presenceInfo xmlns:p15="http://schemas.microsoft.com/office/powerpoint/2012/main" userId="S-1-5-21-2043104406-512064258-1538882281-2444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A6ED"/>
    <a:srgbClr val="2424FF"/>
    <a:srgbClr val="333389"/>
    <a:srgbClr val="39399D"/>
    <a:srgbClr val="4B4BBD"/>
    <a:srgbClr val="303084"/>
    <a:srgbClr val="598A91"/>
    <a:srgbClr val="008260"/>
    <a:srgbClr val="7F98E9"/>
    <a:srgbClr val="B6B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9" autoAdjust="0"/>
    <p:restoredTop sz="94095" autoAdjust="0"/>
  </p:normalViewPr>
  <p:slideViewPr>
    <p:cSldViewPr snapToGrid="0">
      <p:cViewPr varScale="1">
        <p:scale>
          <a:sx n="89" d="100"/>
          <a:sy n="89" d="100"/>
        </p:scale>
        <p:origin x="12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Marianne" panose="02000000000000000000" pitchFamily="2" charset="0"/>
                <a:ea typeface="+mn-ea"/>
                <a:cs typeface="+mn-cs"/>
              </a:defRPr>
            </a:pPr>
            <a:r>
              <a:rPr lang="fr-FR"/>
              <a:t>Evolution de la sélectivité aux concours externes et troisièmes concours depuis 2007 (FPE)</a:t>
            </a:r>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Marianne" panose="02000000000000000000" pitchFamily="2" charset="0"/>
              <a:ea typeface="+mn-ea"/>
              <a:cs typeface="+mn-cs"/>
            </a:defRPr>
          </a:pPr>
          <a:endParaRPr lang="fr-FR"/>
        </a:p>
      </c:txPr>
    </c:title>
    <c:autoTitleDeleted val="0"/>
    <c:plotArea>
      <c:layout/>
      <c:lineChart>
        <c:grouping val="standard"/>
        <c:varyColors val="0"/>
        <c:ser>
          <c:idx val="0"/>
          <c:order val="0"/>
          <c:tx>
            <c:strRef>
              <c:f>'Figure 6'!$A$4</c:f>
              <c:strCache>
                <c:ptCount val="1"/>
                <c:pt idx="0">
                  <c:v>Externe</c:v>
                </c:pt>
              </c:strCache>
            </c:strRef>
          </c:tx>
          <c:spPr>
            <a:ln w="28575" cap="rnd">
              <a:solidFill>
                <a:schemeClr val="accent1"/>
              </a:solidFill>
              <a:round/>
            </a:ln>
            <a:effectLst/>
          </c:spPr>
          <c:marker>
            <c:symbol val="none"/>
          </c:marker>
          <c:cat>
            <c:numRef>
              <c:f>'Figure 6'!$B$3:$P$3</c:f>
              <c:numCache>
                <c:formatCode>General</c:formatCode>
                <c:ptCount val="15"/>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'Figure 6'!$B$4:$P$4</c:f>
              <c:numCache>
                <c:formatCode>#,##0.0</c:formatCode>
                <c:ptCount val="15"/>
                <c:pt idx="0">
                  <c:v>12</c:v>
                </c:pt>
                <c:pt idx="1">
                  <c:v>10.199999999999999</c:v>
                </c:pt>
                <c:pt idx="2">
                  <c:v>11.8</c:v>
                </c:pt>
                <c:pt idx="3">
                  <c:v>11.7</c:v>
                </c:pt>
                <c:pt idx="4">
                  <c:v>12.4</c:v>
                </c:pt>
                <c:pt idx="5">
                  <c:v>10.6</c:v>
                </c:pt>
                <c:pt idx="6">
                  <c:v>9.5</c:v>
                </c:pt>
                <c:pt idx="7">
                  <c:v>7.3</c:v>
                </c:pt>
                <c:pt idx="8">
                  <c:v>8.1193343551565604</c:v>
                </c:pt>
                <c:pt idx="9">
                  <c:v>7.8715508786810497</c:v>
                </c:pt>
                <c:pt idx="10">
                  <c:v>6.4960873871985099</c:v>
                </c:pt>
                <c:pt idx="11">
                  <c:v>6.3533236529041304</c:v>
                </c:pt>
                <c:pt idx="12">
                  <c:v>6.0256764299773788</c:v>
                </c:pt>
                <c:pt idx="13">
                  <c:v>5.5014506022717526</c:v>
                </c:pt>
                <c:pt idx="14">
                  <c:v>5.5812778990583576</c:v>
                </c:pt>
              </c:numCache>
            </c:numRef>
          </c:val>
          <c:smooth val="0"/>
          <c:extLst>
            <c:ext xmlns:c16="http://schemas.microsoft.com/office/drawing/2014/chart" uri="{C3380CC4-5D6E-409C-BE32-E72D297353CC}">
              <c16:uniqueId val="{00000000-4161-43F0-8FA1-3679464AFC88}"/>
            </c:ext>
          </c:extLst>
        </c:ser>
        <c:ser>
          <c:idx val="1"/>
          <c:order val="1"/>
          <c:tx>
            <c:strRef>
              <c:f>'Figure 6'!$A$5</c:f>
              <c:strCache>
                <c:ptCount val="1"/>
                <c:pt idx="0">
                  <c:v>Unique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'Figure 6'!$B$3:$P$3</c:f>
              <c:numCache>
                <c:formatCode>General</c:formatCode>
                <c:ptCount val="15"/>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'Figure 6'!$B$5:$P$5</c:f>
            </c:numRef>
          </c:val>
          <c:smooth val="0"/>
          <c:extLst>
            <c:ext xmlns:c16="http://schemas.microsoft.com/office/drawing/2014/chart" uri="{C3380CC4-5D6E-409C-BE32-E72D297353CC}">
              <c16:uniqueId val="{00000001-4161-43F0-8FA1-3679464AFC88}"/>
            </c:ext>
          </c:extLst>
        </c:ser>
        <c:ser>
          <c:idx val="2"/>
          <c:order val="2"/>
          <c:tx>
            <c:strRef>
              <c:f>'Figure 6'!$A$6</c:f>
              <c:strCache>
                <c:ptCount val="1"/>
                <c:pt idx="0">
                  <c:v>3e concours</c:v>
                </c:pt>
              </c:strCache>
            </c:strRef>
          </c:tx>
          <c:spPr>
            <a:ln w="28575" cap="rnd">
              <a:solidFill>
                <a:schemeClr val="accent3"/>
              </a:solidFill>
              <a:round/>
            </a:ln>
            <a:effectLst/>
          </c:spPr>
          <c:marker>
            <c:symbol val="none"/>
          </c:marker>
          <c:cat>
            <c:numRef>
              <c:f>'Figure 6'!$B$3:$P$3</c:f>
              <c:numCache>
                <c:formatCode>General</c:formatCode>
                <c:ptCount val="15"/>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numCache>
            </c:numRef>
          </c:cat>
          <c:val>
            <c:numRef>
              <c:f>'Figure 6'!$B$6:$P$6</c:f>
              <c:numCache>
                <c:formatCode>#,##0.0</c:formatCode>
                <c:ptCount val="15"/>
                <c:pt idx="0">
                  <c:v>7.5</c:v>
                </c:pt>
                <c:pt idx="1">
                  <c:v>8.3000000000000007</c:v>
                </c:pt>
                <c:pt idx="2">
                  <c:v>9</c:v>
                </c:pt>
                <c:pt idx="3">
                  <c:v>7.7</c:v>
                </c:pt>
                <c:pt idx="4">
                  <c:v>7.5</c:v>
                </c:pt>
                <c:pt idx="5">
                  <c:v>7.2</c:v>
                </c:pt>
                <c:pt idx="6">
                  <c:v>5.7</c:v>
                </c:pt>
                <c:pt idx="7">
                  <c:v>6.7</c:v>
                </c:pt>
                <c:pt idx="8">
                  <c:v>5.1780104712041899</c:v>
                </c:pt>
                <c:pt idx="9">
                  <c:v>4.9487418452935703</c:v>
                </c:pt>
                <c:pt idx="10">
                  <c:v>4.4892307692307698</c:v>
                </c:pt>
                <c:pt idx="11">
                  <c:v>4.9421009098428499</c:v>
                </c:pt>
                <c:pt idx="12">
                  <c:v>5.1039603960396036</c:v>
                </c:pt>
                <c:pt idx="13">
                  <c:v>4.0983493810178819</c:v>
                </c:pt>
                <c:pt idx="14">
                  <c:v>4.0739677891654464</c:v>
                </c:pt>
              </c:numCache>
            </c:numRef>
          </c:val>
          <c:smooth val="0"/>
          <c:extLst>
            <c:ext xmlns:c16="http://schemas.microsoft.com/office/drawing/2014/chart" uri="{C3380CC4-5D6E-409C-BE32-E72D297353CC}">
              <c16:uniqueId val="{00000002-4161-43F0-8FA1-3679464AFC88}"/>
            </c:ext>
          </c:extLst>
        </c:ser>
        <c:dLbls>
          <c:showLegendKey val="0"/>
          <c:showVal val="0"/>
          <c:showCatName val="0"/>
          <c:showSerName val="0"/>
          <c:showPercent val="0"/>
          <c:showBubbleSize val="0"/>
        </c:dLbls>
        <c:smooth val="0"/>
        <c:axId val="2038067999"/>
        <c:axId val="2038070079"/>
      </c:lineChart>
      <c:catAx>
        <c:axId val="2038067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arianne" panose="02000000000000000000" pitchFamily="2" charset="0"/>
                <a:ea typeface="+mn-ea"/>
                <a:cs typeface="+mn-cs"/>
              </a:defRPr>
            </a:pPr>
            <a:endParaRPr lang="fr-FR"/>
          </a:p>
        </c:txPr>
        <c:crossAx val="2038070079"/>
        <c:crosses val="autoZero"/>
        <c:auto val="1"/>
        <c:lblAlgn val="ctr"/>
        <c:lblOffset val="100"/>
        <c:noMultiLvlLbl val="0"/>
      </c:catAx>
      <c:valAx>
        <c:axId val="203807007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arianne" panose="02000000000000000000" pitchFamily="2" charset="0"/>
                <a:ea typeface="+mn-ea"/>
                <a:cs typeface="+mn-cs"/>
              </a:defRPr>
            </a:pPr>
            <a:endParaRPr lang="fr-FR"/>
          </a:p>
        </c:txPr>
        <c:crossAx val="20380679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arianne" panose="02000000000000000000" pitchFamily="2" charset="0"/>
              <a:ea typeface="+mn-ea"/>
              <a:cs typeface="+mn-cs"/>
            </a:defRPr>
          </a:pPr>
          <a:endParaRPr lang="fr-FR"/>
        </a:p>
      </c:txPr>
    </c:legend>
    <c:plotVisOnly val="1"/>
    <c:dispBlanksAs val="gap"/>
    <c:showDLblsOverMax val="0"/>
  </c:chart>
  <c:spPr>
    <a:noFill/>
    <a:ln>
      <a:noFill/>
    </a:ln>
    <a:effectLst/>
  </c:spPr>
  <c:txPr>
    <a:bodyPr/>
    <a:lstStyle/>
    <a:p>
      <a:pPr>
        <a:defRPr sz="900">
          <a:latin typeface="Marianne" panose="02000000000000000000" pitchFamily="2" charset="0"/>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36EE37-1DB5-9B47-83B0-D2DAB5CE38D8}" type="doc">
      <dgm:prSet loTypeId="urn:microsoft.com/office/officeart/2005/8/layout/vList4" loCatId="list" qsTypeId="urn:microsoft.com/office/officeart/2005/8/quickstyle/simple2" qsCatId="simple" csTypeId="urn:microsoft.com/office/officeart/2005/8/colors/accent2_3" csCatId="accent2" phldr="1"/>
      <dgm:spPr/>
      <dgm:t>
        <a:bodyPr/>
        <a:lstStyle/>
        <a:p>
          <a:endParaRPr lang="fr-FR"/>
        </a:p>
      </dgm:t>
    </dgm:pt>
    <dgm:pt modelId="{032BB776-9D4D-994A-AC56-6CBBDA7BD054}">
      <dgm:prSet/>
      <dgm:spPr/>
      <dgm:t>
        <a:bodyPr anchor="ctr"/>
        <a:lstStyle/>
        <a:p>
          <a:r>
            <a:rPr lang="fr-FR" b="1" dirty="0">
              <a:latin typeface="Marianne" panose="02000000000000000000" pitchFamily="2" charset="0"/>
            </a:rPr>
            <a:t>Des atouts mis en avant par les 110 253 répondants des trois versants de la Fonction publique</a:t>
          </a:r>
          <a:endParaRPr lang="fr-FR" dirty="0">
            <a:latin typeface="Marianne" panose="02000000000000000000" pitchFamily="2" charset="0"/>
          </a:endParaRPr>
        </a:p>
      </dgm:t>
    </dgm:pt>
    <dgm:pt modelId="{8512F28F-3702-184F-967C-D95C4595E8F7}" type="parTrans" cxnId="{3D0F5A53-2C90-C74B-9D57-1BC4D86ADE79}">
      <dgm:prSet/>
      <dgm:spPr/>
      <dgm:t>
        <a:bodyPr/>
        <a:lstStyle/>
        <a:p>
          <a:endParaRPr lang="fr-FR">
            <a:latin typeface="Marianne" panose="02000000000000000000" pitchFamily="2" charset="0"/>
          </a:endParaRPr>
        </a:p>
      </dgm:t>
    </dgm:pt>
    <dgm:pt modelId="{CD10F95E-08A1-1445-A55F-72CA63F45BE0}" type="sibTrans" cxnId="{3D0F5A53-2C90-C74B-9D57-1BC4D86ADE79}">
      <dgm:prSet/>
      <dgm:spPr/>
      <dgm:t>
        <a:bodyPr/>
        <a:lstStyle/>
        <a:p>
          <a:endParaRPr lang="fr-FR">
            <a:latin typeface="Marianne" panose="02000000000000000000" pitchFamily="2" charset="0"/>
          </a:endParaRPr>
        </a:p>
      </dgm:t>
    </dgm:pt>
    <dgm:pt modelId="{15F7E8F7-6288-8E4E-98B0-1C54F2E44267}">
      <dgm:prSet/>
      <dgm:spPr/>
      <dgm:t>
        <a:bodyPr anchor="ctr"/>
        <a:lstStyle/>
        <a:p>
          <a:pPr algn="l"/>
          <a:r>
            <a:rPr lang="fr-FR" b="1" dirty="0">
              <a:latin typeface="Marianne" panose="02000000000000000000" pitchFamily="2" charset="0"/>
            </a:rPr>
            <a:t>Une forte aspiration au changement des agents, en particulier dans le domaine des relations managériales</a:t>
          </a:r>
          <a:endParaRPr lang="fr-FR" dirty="0">
            <a:latin typeface="Marianne" panose="02000000000000000000" pitchFamily="2" charset="0"/>
          </a:endParaRPr>
        </a:p>
      </dgm:t>
    </dgm:pt>
    <dgm:pt modelId="{81249EA1-3CBE-F944-BBB1-496C654F555B}" type="parTrans" cxnId="{6AF89B9B-03F7-5944-9AF1-9CC8084D97B5}">
      <dgm:prSet/>
      <dgm:spPr/>
      <dgm:t>
        <a:bodyPr/>
        <a:lstStyle/>
        <a:p>
          <a:endParaRPr lang="fr-FR">
            <a:latin typeface="Marianne" panose="02000000000000000000" pitchFamily="2" charset="0"/>
          </a:endParaRPr>
        </a:p>
      </dgm:t>
    </dgm:pt>
    <dgm:pt modelId="{993E9C5F-5E0A-4542-A547-D31046A1B067}" type="sibTrans" cxnId="{6AF89B9B-03F7-5944-9AF1-9CC8084D97B5}">
      <dgm:prSet/>
      <dgm:spPr/>
      <dgm:t>
        <a:bodyPr/>
        <a:lstStyle/>
        <a:p>
          <a:endParaRPr lang="fr-FR">
            <a:latin typeface="Marianne" panose="02000000000000000000" pitchFamily="2" charset="0"/>
          </a:endParaRPr>
        </a:p>
      </dgm:t>
    </dgm:pt>
    <dgm:pt modelId="{D43D4746-E746-0343-B3B6-323E7AF1B5FA}">
      <dgm:prSet/>
      <dgm:spPr/>
      <dgm:t>
        <a:bodyPr anchor="ctr"/>
        <a:lstStyle/>
        <a:p>
          <a:r>
            <a:rPr lang="fr-FR" b="1" dirty="0">
              <a:latin typeface="Marianne" panose="02000000000000000000" pitchFamily="2" charset="0"/>
            </a:rPr>
            <a:t>Un fort attachement au cadre statutaire de la fonction publique, y compris chez les plus jeunes répondants</a:t>
          </a:r>
          <a:endParaRPr lang="fr-FR" dirty="0">
            <a:latin typeface="Marianne" panose="02000000000000000000" pitchFamily="2" charset="0"/>
          </a:endParaRPr>
        </a:p>
      </dgm:t>
    </dgm:pt>
    <dgm:pt modelId="{2DD2F63F-9485-3F45-AF46-71264FDF2BD0}" type="parTrans" cxnId="{8C41D4FC-618C-5D47-A5D4-FF2EA54E6E4A}">
      <dgm:prSet/>
      <dgm:spPr/>
      <dgm:t>
        <a:bodyPr/>
        <a:lstStyle/>
        <a:p>
          <a:endParaRPr lang="fr-FR">
            <a:latin typeface="Marianne" panose="02000000000000000000" pitchFamily="2" charset="0"/>
          </a:endParaRPr>
        </a:p>
      </dgm:t>
    </dgm:pt>
    <dgm:pt modelId="{1503E7CA-0A67-9F42-950E-86D0D51C8518}" type="sibTrans" cxnId="{8C41D4FC-618C-5D47-A5D4-FF2EA54E6E4A}">
      <dgm:prSet/>
      <dgm:spPr/>
      <dgm:t>
        <a:bodyPr/>
        <a:lstStyle/>
        <a:p>
          <a:endParaRPr lang="fr-FR">
            <a:latin typeface="Marianne" panose="02000000000000000000" pitchFamily="2" charset="0"/>
          </a:endParaRPr>
        </a:p>
      </dgm:t>
    </dgm:pt>
    <dgm:pt modelId="{20F4B599-C6BB-4712-A73B-A3D20FA93087}">
      <dgm:prSet/>
      <dgm:spPr/>
      <dgm:t>
        <a:bodyPr anchor="ctr"/>
        <a:lstStyle/>
        <a:p>
          <a:pPr algn="just"/>
          <a:r>
            <a:rPr lang="fr-FR" dirty="0">
              <a:latin typeface="Marianne" panose="02000000000000000000" pitchFamily="2" charset="0"/>
            </a:rPr>
            <a:t>Nécessité de</a:t>
          </a:r>
          <a:r>
            <a:rPr lang="fr-FR" b="1" dirty="0">
              <a:latin typeface="Marianne" panose="02000000000000000000" pitchFamily="2" charset="0"/>
            </a:rPr>
            <a:t> développer les compétences managériales, notamment pour une relation plus horizontale et bienveillante</a:t>
          </a:r>
          <a:r>
            <a:rPr lang="fr-FR" dirty="0">
              <a:latin typeface="Marianne" panose="02000000000000000000" pitchFamily="2" charset="0"/>
            </a:rPr>
            <a:t>. </a:t>
          </a:r>
        </a:p>
      </dgm:t>
    </dgm:pt>
    <dgm:pt modelId="{6218C0A5-1139-4555-90FE-8D2E3708D340}" type="parTrans" cxnId="{10C3F495-6C73-4016-8399-7376D049E46D}">
      <dgm:prSet/>
      <dgm:spPr/>
      <dgm:t>
        <a:bodyPr/>
        <a:lstStyle/>
        <a:p>
          <a:endParaRPr lang="fr-FR"/>
        </a:p>
      </dgm:t>
    </dgm:pt>
    <dgm:pt modelId="{BF815F21-168E-4267-AFC4-62090B2618AB}" type="sibTrans" cxnId="{10C3F495-6C73-4016-8399-7376D049E46D}">
      <dgm:prSet/>
      <dgm:spPr/>
      <dgm:t>
        <a:bodyPr/>
        <a:lstStyle/>
        <a:p>
          <a:endParaRPr lang="fr-FR"/>
        </a:p>
      </dgm:t>
    </dgm:pt>
    <dgm:pt modelId="{FBA6B687-9EDD-4CEE-81E7-B4F88FCE311D}">
      <dgm:prSet/>
      <dgm:spPr/>
      <dgm:t>
        <a:bodyPr anchor="ctr"/>
        <a:lstStyle/>
        <a:p>
          <a:pPr algn="just"/>
          <a:r>
            <a:rPr lang="fr-FR" b="1" dirty="0">
              <a:latin typeface="Marianne" panose="02000000000000000000" pitchFamily="2" charset="0"/>
            </a:rPr>
            <a:t>Meilleure prise en compte de l’évaluation professionnelle dans le parcours et l’évolution de l’agent</a:t>
          </a:r>
          <a:r>
            <a:rPr lang="fr-FR" b="0" dirty="0">
              <a:latin typeface="Marianne" panose="02000000000000000000" pitchFamily="2" charset="0"/>
            </a:rPr>
            <a:t>.</a:t>
          </a:r>
          <a:r>
            <a:rPr lang="fr-FR" dirty="0">
              <a:latin typeface="Marianne" panose="02000000000000000000" pitchFamily="2" charset="0"/>
            </a:rPr>
            <a:t> </a:t>
          </a:r>
        </a:p>
      </dgm:t>
    </dgm:pt>
    <dgm:pt modelId="{0BDE31A0-BB2E-44CC-88E1-7E14FD5C2DAF}" type="parTrans" cxnId="{F46CA271-F8E5-4FBA-8315-63AAC2D45D3F}">
      <dgm:prSet/>
      <dgm:spPr/>
      <dgm:t>
        <a:bodyPr/>
        <a:lstStyle/>
        <a:p>
          <a:endParaRPr lang="fr-FR"/>
        </a:p>
      </dgm:t>
    </dgm:pt>
    <dgm:pt modelId="{75AB0004-EAA2-40F5-A482-882C44AFB331}" type="sibTrans" cxnId="{F46CA271-F8E5-4FBA-8315-63AAC2D45D3F}">
      <dgm:prSet/>
      <dgm:spPr/>
      <dgm:t>
        <a:bodyPr/>
        <a:lstStyle/>
        <a:p>
          <a:endParaRPr lang="fr-FR"/>
        </a:p>
      </dgm:t>
    </dgm:pt>
    <dgm:pt modelId="{59CA2B76-9F57-4659-AF69-8B37BBED1374}">
      <dgm:prSet/>
      <dgm:spPr/>
      <dgm:t>
        <a:bodyPr anchor="ctr"/>
        <a:lstStyle/>
        <a:p>
          <a:pPr algn="just"/>
          <a:r>
            <a:rPr lang="fr-FR" dirty="0">
              <a:latin typeface="Marianne" panose="02000000000000000000" pitchFamily="2" charset="0"/>
            </a:rPr>
            <a:t> Volonté de </a:t>
          </a:r>
          <a:r>
            <a:rPr lang="fr-FR" b="1" dirty="0">
              <a:latin typeface="Marianne" panose="02000000000000000000" pitchFamily="2" charset="0"/>
            </a:rPr>
            <a:t>plus grand « courage managérial », </a:t>
          </a:r>
          <a:r>
            <a:rPr lang="fr-FR" dirty="0">
              <a:latin typeface="Marianne" panose="02000000000000000000" pitchFamily="2" charset="0"/>
            </a:rPr>
            <a:t>pour à la fois récompenser et recadrer. </a:t>
          </a:r>
        </a:p>
      </dgm:t>
    </dgm:pt>
    <dgm:pt modelId="{90D39F23-490A-48C5-9D57-F6E35B84E033}" type="parTrans" cxnId="{33BF8D64-21ED-4ECF-AEF9-8E6489FF99A0}">
      <dgm:prSet/>
      <dgm:spPr/>
      <dgm:t>
        <a:bodyPr/>
        <a:lstStyle/>
        <a:p>
          <a:endParaRPr lang="fr-FR"/>
        </a:p>
      </dgm:t>
    </dgm:pt>
    <dgm:pt modelId="{4F9EDF7E-8264-4408-9DEA-6A2D3BCF4D7F}" type="sibTrans" cxnId="{33BF8D64-21ED-4ECF-AEF9-8E6489FF99A0}">
      <dgm:prSet/>
      <dgm:spPr/>
      <dgm:t>
        <a:bodyPr/>
        <a:lstStyle/>
        <a:p>
          <a:endParaRPr lang="fr-FR"/>
        </a:p>
      </dgm:t>
    </dgm:pt>
    <dgm:pt modelId="{47CAD2DD-FEF9-4D81-A7E3-96348978FA59}">
      <dgm:prSet/>
      <dgm:spPr/>
      <dgm:t>
        <a:bodyPr anchor="ctr"/>
        <a:lstStyle/>
        <a:p>
          <a:r>
            <a:rPr lang="fr-FR" dirty="0">
              <a:latin typeface="Marianne" panose="02000000000000000000" pitchFamily="2" charset="0"/>
            </a:rPr>
            <a:t> le sens des missions, la capacité à innover et à se transformer, la diversité des horizons avec plus de 1000 métiers partout sur le territoire… </a:t>
          </a:r>
        </a:p>
      </dgm:t>
    </dgm:pt>
    <dgm:pt modelId="{7AF1A3AA-D96D-4AF3-BC15-C61F2671C988}" type="parTrans" cxnId="{87102C7E-BB65-463F-8F20-F0211A62C3E8}">
      <dgm:prSet/>
      <dgm:spPr/>
      <dgm:t>
        <a:bodyPr/>
        <a:lstStyle/>
        <a:p>
          <a:endParaRPr lang="fr-FR"/>
        </a:p>
      </dgm:t>
    </dgm:pt>
    <dgm:pt modelId="{0A2C2180-5AAE-4FAD-8D75-4625B7A0FC8C}" type="sibTrans" cxnId="{87102C7E-BB65-463F-8F20-F0211A62C3E8}">
      <dgm:prSet/>
      <dgm:spPr/>
      <dgm:t>
        <a:bodyPr/>
        <a:lstStyle/>
        <a:p>
          <a:endParaRPr lang="fr-FR"/>
        </a:p>
      </dgm:t>
    </dgm:pt>
    <dgm:pt modelId="{F7A52AFA-6C47-45F4-B100-14CA2855E69E}">
      <dgm:prSet/>
      <dgm:spPr/>
      <dgm:t>
        <a:bodyPr anchor="ctr"/>
        <a:lstStyle/>
        <a:p>
          <a:r>
            <a:rPr lang="fr-FR" dirty="0">
              <a:latin typeface="Marianne" panose="02000000000000000000" pitchFamily="2" charset="0"/>
            </a:rPr>
            <a:t> Tout en affirmant un attachement au statut, les répondants souhaitent </a:t>
          </a:r>
          <a:r>
            <a:rPr lang="fr-FR" b="1" dirty="0">
              <a:latin typeface="Marianne" panose="02000000000000000000" pitchFamily="2" charset="0"/>
            </a:rPr>
            <a:t>assouplir les conditions de promotion interne et de titularisation des agents</a:t>
          </a:r>
          <a:r>
            <a:rPr lang="fr-FR" b="0" dirty="0">
              <a:latin typeface="Marianne" panose="02000000000000000000" pitchFamily="2" charset="0"/>
            </a:rPr>
            <a:t>.</a:t>
          </a:r>
          <a:r>
            <a:rPr lang="fr-FR" b="1" dirty="0">
              <a:latin typeface="Marianne" panose="02000000000000000000" pitchFamily="2" charset="0"/>
            </a:rPr>
            <a:t> </a:t>
          </a:r>
          <a:endParaRPr lang="fr-FR" dirty="0">
            <a:latin typeface="Marianne" panose="02000000000000000000" pitchFamily="2" charset="0"/>
          </a:endParaRPr>
        </a:p>
      </dgm:t>
    </dgm:pt>
    <dgm:pt modelId="{89151DA6-E332-43A9-BF64-5FA1F10ECEDC}" type="parTrans" cxnId="{74E4DDDB-D80F-4613-ADFE-F7271547E6D5}">
      <dgm:prSet/>
      <dgm:spPr/>
      <dgm:t>
        <a:bodyPr/>
        <a:lstStyle/>
        <a:p>
          <a:endParaRPr lang="fr-FR"/>
        </a:p>
      </dgm:t>
    </dgm:pt>
    <dgm:pt modelId="{1E560E9B-ADDE-43F3-B043-B8F583D6E90B}" type="sibTrans" cxnId="{74E4DDDB-D80F-4613-ADFE-F7271547E6D5}">
      <dgm:prSet/>
      <dgm:spPr/>
      <dgm:t>
        <a:bodyPr/>
        <a:lstStyle/>
        <a:p>
          <a:endParaRPr lang="fr-FR"/>
        </a:p>
      </dgm:t>
    </dgm:pt>
    <dgm:pt modelId="{BD85A40F-9C02-4DFD-973B-8EBF7F7AA30A}">
      <dgm:prSet/>
      <dgm:spPr/>
      <dgm:t>
        <a:bodyPr anchor="ctr"/>
        <a:lstStyle/>
        <a:p>
          <a:r>
            <a:rPr lang="fr-FR" dirty="0">
              <a:latin typeface="Marianne" panose="02000000000000000000" pitchFamily="2" charset="0"/>
            </a:rPr>
            <a:t> Sur l’engagement relatif à la gestion RH,  les répondants conservent un attachement à l’évolution par l’ancienneté. Mais, une grande part des contributeurs souhaite également un </a:t>
          </a:r>
          <a:r>
            <a:rPr lang="fr-FR" b="1" dirty="0">
              <a:latin typeface="Marianne" panose="02000000000000000000" pitchFamily="2" charset="0"/>
            </a:rPr>
            <a:t>allégement des conditions de promotion ou de mobilités internes</a:t>
          </a:r>
          <a:r>
            <a:rPr lang="fr-FR" b="0" dirty="0">
              <a:latin typeface="Marianne" panose="02000000000000000000" pitchFamily="2" charset="0"/>
            </a:rPr>
            <a:t>.</a:t>
          </a:r>
          <a:r>
            <a:rPr lang="fr-FR" b="1" dirty="0">
              <a:latin typeface="Marianne" panose="02000000000000000000" pitchFamily="2" charset="0"/>
            </a:rPr>
            <a:t> </a:t>
          </a:r>
        </a:p>
      </dgm:t>
    </dgm:pt>
    <dgm:pt modelId="{129861ED-1C2F-4C03-A60F-501D93E670CC}" type="parTrans" cxnId="{CBA3367E-88BE-4157-82A9-BC73648EDE84}">
      <dgm:prSet/>
      <dgm:spPr/>
      <dgm:t>
        <a:bodyPr/>
        <a:lstStyle/>
        <a:p>
          <a:endParaRPr lang="fr-FR"/>
        </a:p>
      </dgm:t>
    </dgm:pt>
    <dgm:pt modelId="{BEE7650F-E97B-472F-9ECF-26CB0506A0A7}" type="sibTrans" cxnId="{CBA3367E-88BE-4157-82A9-BC73648EDE84}">
      <dgm:prSet/>
      <dgm:spPr/>
      <dgm:t>
        <a:bodyPr/>
        <a:lstStyle/>
        <a:p>
          <a:endParaRPr lang="fr-FR"/>
        </a:p>
      </dgm:t>
    </dgm:pt>
    <dgm:pt modelId="{51FFA9DD-DA1D-0E48-978F-91B698854E44}" type="pres">
      <dgm:prSet presAssocID="{E036EE37-1DB5-9B47-83B0-D2DAB5CE38D8}" presName="linear" presStyleCnt="0">
        <dgm:presLayoutVars>
          <dgm:dir/>
          <dgm:resizeHandles val="exact"/>
        </dgm:presLayoutVars>
      </dgm:prSet>
      <dgm:spPr/>
    </dgm:pt>
    <dgm:pt modelId="{199D404B-6DF7-E94D-A036-26A374888F58}" type="pres">
      <dgm:prSet presAssocID="{032BB776-9D4D-994A-AC56-6CBBDA7BD054}" presName="comp" presStyleCnt="0"/>
      <dgm:spPr/>
    </dgm:pt>
    <dgm:pt modelId="{45939BFC-2126-7544-B74D-FA025326AC36}" type="pres">
      <dgm:prSet presAssocID="{032BB776-9D4D-994A-AC56-6CBBDA7BD054}" presName="box" presStyleLbl="node1" presStyleIdx="0" presStyleCnt="3" custScaleY="55463" custLinFactNeighborX="3671" custLinFactNeighborY="941"/>
      <dgm:spPr/>
    </dgm:pt>
    <dgm:pt modelId="{E9F5BF90-E32C-CB4B-B326-266002C431B8}" type="pres">
      <dgm:prSet presAssocID="{032BB776-9D4D-994A-AC56-6CBBDA7BD054}" presName="img" presStyleLbl="fgImgPlace1" presStyleIdx="0" presStyleCnt="3" custScaleX="30498" custScaleY="50988" custLinFactNeighborX="843" custLinFactNeighborY="-68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3000" b="-3000"/>
          </a:stretch>
        </a:blipFill>
      </dgm:spPr>
    </dgm:pt>
    <dgm:pt modelId="{46A839B9-C650-7243-B39D-909634AAD64F}" type="pres">
      <dgm:prSet presAssocID="{032BB776-9D4D-994A-AC56-6CBBDA7BD054}" presName="text" presStyleLbl="node1" presStyleIdx="0" presStyleCnt="3">
        <dgm:presLayoutVars>
          <dgm:bulletEnabled val="1"/>
        </dgm:presLayoutVars>
      </dgm:prSet>
      <dgm:spPr/>
    </dgm:pt>
    <dgm:pt modelId="{F3FDBAB9-0C74-1843-913E-B973AF2A91D0}" type="pres">
      <dgm:prSet presAssocID="{CD10F95E-08A1-1445-A55F-72CA63F45BE0}" presName="spacer" presStyleCnt="0"/>
      <dgm:spPr/>
    </dgm:pt>
    <dgm:pt modelId="{A4B3118B-C434-D14D-95BA-09C62493ABF8}" type="pres">
      <dgm:prSet presAssocID="{15F7E8F7-6288-8E4E-98B0-1C54F2E44267}" presName="comp" presStyleCnt="0"/>
      <dgm:spPr/>
    </dgm:pt>
    <dgm:pt modelId="{3817F481-9F33-3D4A-8138-3D193F437F05}" type="pres">
      <dgm:prSet presAssocID="{15F7E8F7-6288-8E4E-98B0-1C54F2E44267}" presName="box" presStyleLbl="node1" presStyleIdx="1" presStyleCnt="3" custScaleY="92526"/>
      <dgm:spPr/>
    </dgm:pt>
    <dgm:pt modelId="{74BE4D9C-AFC8-054C-A5A1-E5675CB06C5A}" type="pres">
      <dgm:prSet presAssocID="{15F7E8F7-6288-8E4E-98B0-1C54F2E44267}" presName="img" presStyleLbl="fgImgPlace1" presStyleIdx="1" presStyleCnt="3" custScaleX="36599" custScaleY="54398"/>
      <dgm:spPr>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dgm:spPr>
    </dgm:pt>
    <dgm:pt modelId="{3D10E502-9271-DA46-8922-4D94E6C4C982}" type="pres">
      <dgm:prSet presAssocID="{15F7E8F7-6288-8E4E-98B0-1C54F2E44267}" presName="text" presStyleLbl="node1" presStyleIdx="1" presStyleCnt="3">
        <dgm:presLayoutVars>
          <dgm:bulletEnabled val="1"/>
        </dgm:presLayoutVars>
      </dgm:prSet>
      <dgm:spPr/>
    </dgm:pt>
    <dgm:pt modelId="{F78FF990-BB6F-2640-B03A-DE975547500B}" type="pres">
      <dgm:prSet presAssocID="{993E9C5F-5E0A-4542-A547-D31046A1B067}" presName="spacer" presStyleCnt="0"/>
      <dgm:spPr/>
    </dgm:pt>
    <dgm:pt modelId="{8FCECA26-B6EB-0745-A342-9593541D3952}" type="pres">
      <dgm:prSet presAssocID="{D43D4746-E746-0343-B3B6-323E7AF1B5FA}" presName="comp" presStyleCnt="0"/>
      <dgm:spPr/>
    </dgm:pt>
    <dgm:pt modelId="{CCB60BBD-6A60-BC46-B278-660D5157E881}" type="pres">
      <dgm:prSet presAssocID="{D43D4746-E746-0343-B3B6-323E7AF1B5FA}" presName="box" presStyleLbl="node1" presStyleIdx="2" presStyleCnt="3"/>
      <dgm:spPr/>
    </dgm:pt>
    <dgm:pt modelId="{22988039-C6E4-9344-9CAB-18AD2B8ED377}" type="pres">
      <dgm:prSet presAssocID="{D43D4746-E746-0343-B3B6-323E7AF1B5FA}" presName="img" presStyleLbl="fgImgPlace1" presStyleIdx="2" presStyleCnt="3" custScaleX="40001" custScaleY="59464"/>
      <dgm:spPr>
        <a:blipFill>
          <a:blip xmlns:r="http://schemas.openxmlformats.org/officeDocument/2006/relationships" r:embed="rId3">
            <a:extLst>
              <a:ext uri="{28A0092B-C50C-407E-A947-70E740481C1C}">
                <a14:useLocalDpi xmlns:a14="http://schemas.microsoft.com/office/drawing/2010/main" val="0"/>
              </a:ext>
            </a:extLst>
          </a:blip>
          <a:srcRect/>
          <a:stretch>
            <a:fillRect t="-13000" b="-13000"/>
          </a:stretch>
        </a:blipFill>
      </dgm:spPr>
    </dgm:pt>
    <dgm:pt modelId="{75F74D29-4467-C942-83BC-5C335F7953EC}" type="pres">
      <dgm:prSet presAssocID="{D43D4746-E746-0343-B3B6-323E7AF1B5FA}" presName="text" presStyleLbl="node1" presStyleIdx="2" presStyleCnt="3">
        <dgm:presLayoutVars>
          <dgm:bulletEnabled val="1"/>
        </dgm:presLayoutVars>
      </dgm:prSet>
      <dgm:spPr/>
    </dgm:pt>
  </dgm:ptLst>
  <dgm:cxnLst>
    <dgm:cxn modelId="{90C2210E-E330-F34D-976F-B8FBC1DBE1BB}" type="presOf" srcId="{D43D4746-E746-0343-B3B6-323E7AF1B5FA}" destId="{CCB60BBD-6A60-BC46-B278-660D5157E881}" srcOrd="0" destOrd="0" presId="urn:microsoft.com/office/officeart/2005/8/layout/vList4"/>
    <dgm:cxn modelId="{463FEA13-4BD7-E84F-8EB9-FC08300EF298}" type="presOf" srcId="{D43D4746-E746-0343-B3B6-323E7AF1B5FA}" destId="{75F74D29-4467-C942-83BC-5C335F7953EC}" srcOrd="1" destOrd="0" presId="urn:microsoft.com/office/officeart/2005/8/layout/vList4"/>
    <dgm:cxn modelId="{9924A219-CBE1-B74D-88A7-A94B0B18CD6B}" type="presOf" srcId="{E036EE37-1DB5-9B47-83B0-D2DAB5CE38D8}" destId="{51FFA9DD-DA1D-0E48-978F-91B698854E44}" srcOrd="0" destOrd="0" presId="urn:microsoft.com/office/officeart/2005/8/layout/vList4"/>
    <dgm:cxn modelId="{0421611A-8FAC-4C4C-8D0C-78E0088579AE}" type="presOf" srcId="{15F7E8F7-6288-8E4E-98B0-1C54F2E44267}" destId="{3817F481-9F33-3D4A-8138-3D193F437F05}" srcOrd="0" destOrd="0" presId="urn:microsoft.com/office/officeart/2005/8/layout/vList4"/>
    <dgm:cxn modelId="{0415A928-3A9D-4BB4-BC32-14C595BEC61B}" type="presOf" srcId="{BD85A40F-9C02-4DFD-973B-8EBF7F7AA30A}" destId="{CCB60BBD-6A60-BC46-B278-660D5157E881}" srcOrd="0" destOrd="2" presId="urn:microsoft.com/office/officeart/2005/8/layout/vList4"/>
    <dgm:cxn modelId="{E5255630-A319-473A-94C1-786EDCC406B2}" type="presOf" srcId="{59CA2B76-9F57-4659-AF69-8B37BBED1374}" destId="{3817F481-9F33-3D4A-8138-3D193F437F05}" srcOrd="0" destOrd="3" presId="urn:microsoft.com/office/officeart/2005/8/layout/vList4"/>
    <dgm:cxn modelId="{33BF8D64-21ED-4ECF-AEF9-8E6489FF99A0}" srcId="{15F7E8F7-6288-8E4E-98B0-1C54F2E44267}" destId="{59CA2B76-9F57-4659-AF69-8B37BBED1374}" srcOrd="2" destOrd="0" parTransId="{90D39F23-490A-48C5-9D57-F6E35B84E033}" sibTransId="{4F9EDF7E-8264-4408-9DEA-6A2D3BCF4D7F}"/>
    <dgm:cxn modelId="{9AE83166-2534-4181-B47A-B5B9782B5373}" type="presOf" srcId="{FBA6B687-9EDD-4CEE-81E7-B4F88FCE311D}" destId="{3D10E502-9271-DA46-8922-4D94E6C4C982}" srcOrd="1" destOrd="2" presId="urn:microsoft.com/office/officeart/2005/8/layout/vList4"/>
    <dgm:cxn modelId="{F46CA271-F8E5-4FBA-8315-63AAC2D45D3F}" srcId="{15F7E8F7-6288-8E4E-98B0-1C54F2E44267}" destId="{FBA6B687-9EDD-4CEE-81E7-B4F88FCE311D}" srcOrd="1" destOrd="0" parTransId="{0BDE31A0-BB2E-44CC-88E1-7E14FD5C2DAF}" sibTransId="{75AB0004-EAA2-40F5-A482-882C44AFB331}"/>
    <dgm:cxn modelId="{AD483673-7E26-4EA8-8441-E336D9A4FEFC}" type="presOf" srcId="{20F4B599-C6BB-4712-A73B-A3D20FA93087}" destId="{3817F481-9F33-3D4A-8138-3D193F437F05}" srcOrd="0" destOrd="1" presId="urn:microsoft.com/office/officeart/2005/8/layout/vList4"/>
    <dgm:cxn modelId="{3D0F5A53-2C90-C74B-9D57-1BC4D86ADE79}" srcId="{E036EE37-1DB5-9B47-83B0-D2DAB5CE38D8}" destId="{032BB776-9D4D-994A-AC56-6CBBDA7BD054}" srcOrd="0" destOrd="0" parTransId="{8512F28F-3702-184F-967C-D95C4595E8F7}" sibTransId="{CD10F95E-08A1-1445-A55F-72CA63F45BE0}"/>
    <dgm:cxn modelId="{DD5D2E75-D1BE-EE40-8B0A-FE88C1663AB0}" type="presOf" srcId="{032BB776-9D4D-994A-AC56-6CBBDA7BD054}" destId="{46A839B9-C650-7243-B39D-909634AAD64F}" srcOrd="1" destOrd="0" presId="urn:microsoft.com/office/officeart/2005/8/layout/vList4"/>
    <dgm:cxn modelId="{21664775-1C02-42AB-8F24-65FDAA9459A5}" type="presOf" srcId="{F7A52AFA-6C47-45F4-B100-14CA2855E69E}" destId="{75F74D29-4467-C942-83BC-5C335F7953EC}" srcOrd="1" destOrd="1" presId="urn:microsoft.com/office/officeart/2005/8/layout/vList4"/>
    <dgm:cxn modelId="{87102C7E-BB65-463F-8F20-F0211A62C3E8}" srcId="{032BB776-9D4D-994A-AC56-6CBBDA7BD054}" destId="{47CAD2DD-FEF9-4D81-A7E3-96348978FA59}" srcOrd="0" destOrd="0" parTransId="{7AF1A3AA-D96D-4AF3-BC15-C61F2671C988}" sibTransId="{0A2C2180-5AAE-4FAD-8D75-4625B7A0FC8C}"/>
    <dgm:cxn modelId="{CBA3367E-88BE-4157-82A9-BC73648EDE84}" srcId="{D43D4746-E746-0343-B3B6-323E7AF1B5FA}" destId="{BD85A40F-9C02-4DFD-973B-8EBF7F7AA30A}" srcOrd="1" destOrd="0" parTransId="{129861ED-1C2F-4C03-A60F-501D93E670CC}" sibTransId="{BEE7650F-E97B-472F-9ECF-26CB0506A0A7}"/>
    <dgm:cxn modelId="{5597EB87-0962-B94E-B068-A0F2FCA9F227}" type="presOf" srcId="{032BB776-9D4D-994A-AC56-6CBBDA7BD054}" destId="{45939BFC-2126-7544-B74D-FA025326AC36}" srcOrd="0" destOrd="0" presId="urn:microsoft.com/office/officeart/2005/8/layout/vList4"/>
    <dgm:cxn modelId="{71F75C94-754B-4CDE-9BBC-0E21E68AB26F}" type="presOf" srcId="{47CAD2DD-FEF9-4D81-A7E3-96348978FA59}" destId="{45939BFC-2126-7544-B74D-FA025326AC36}" srcOrd="0" destOrd="1" presId="urn:microsoft.com/office/officeart/2005/8/layout/vList4"/>
    <dgm:cxn modelId="{10C3F495-6C73-4016-8399-7376D049E46D}" srcId="{15F7E8F7-6288-8E4E-98B0-1C54F2E44267}" destId="{20F4B599-C6BB-4712-A73B-A3D20FA93087}" srcOrd="0" destOrd="0" parTransId="{6218C0A5-1139-4555-90FE-8D2E3708D340}" sibTransId="{BF815F21-168E-4267-AFC4-62090B2618AB}"/>
    <dgm:cxn modelId="{6AF89B9B-03F7-5944-9AF1-9CC8084D97B5}" srcId="{E036EE37-1DB5-9B47-83B0-D2DAB5CE38D8}" destId="{15F7E8F7-6288-8E4E-98B0-1C54F2E44267}" srcOrd="1" destOrd="0" parTransId="{81249EA1-3CBE-F944-BBB1-496C654F555B}" sibTransId="{993E9C5F-5E0A-4542-A547-D31046A1B067}"/>
    <dgm:cxn modelId="{DF7AF1A0-0B10-C74A-BE4C-41555D708560}" type="presOf" srcId="{15F7E8F7-6288-8E4E-98B0-1C54F2E44267}" destId="{3D10E502-9271-DA46-8922-4D94E6C4C982}" srcOrd="1" destOrd="0" presId="urn:microsoft.com/office/officeart/2005/8/layout/vList4"/>
    <dgm:cxn modelId="{3C6119A3-5D57-43DD-B2E6-8DDAF43E4171}" type="presOf" srcId="{20F4B599-C6BB-4712-A73B-A3D20FA93087}" destId="{3D10E502-9271-DA46-8922-4D94E6C4C982}" srcOrd="1" destOrd="1" presId="urn:microsoft.com/office/officeart/2005/8/layout/vList4"/>
    <dgm:cxn modelId="{38B6CFBF-9259-481B-AAA4-E3C974020733}" type="presOf" srcId="{BD85A40F-9C02-4DFD-973B-8EBF7F7AA30A}" destId="{75F74D29-4467-C942-83BC-5C335F7953EC}" srcOrd="1" destOrd="2" presId="urn:microsoft.com/office/officeart/2005/8/layout/vList4"/>
    <dgm:cxn modelId="{021D8EC6-D6FD-4437-AA9B-1C3F01E6DF51}" type="presOf" srcId="{FBA6B687-9EDD-4CEE-81E7-B4F88FCE311D}" destId="{3817F481-9F33-3D4A-8138-3D193F437F05}" srcOrd="0" destOrd="2" presId="urn:microsoft.com/office/officeart/2005/8/layout/vList4"/>
    <dgm:cxn modelId="{A700DFD8-BFE6-4AE0-BB12-67ED545A7BFC}" type="presOf" srcId="{47CAD2DD-FEF9-4D81-A7E3-96348978FA59}" destId="{46A839B9-C650-7243-B39D-909634AAD64F}" srcOrd="1" destOrd="1" presId="urn:microsoft.com/office/officeart/2005/8/layout/vList4"/>
    <dgm:cxn modelId="{74E4DDDB-D80F-4613-ADFE-F7271547E6D5}" srcId="{D43D4746-E746-0343-B3B6-323E7AF1B5FA}" destId="{F7A52AFA-6C47-45F4-B100-14CA2855E69E}" srcOrd="0" destOrd="0" parTransId="{89151DA6-E332-43A9-BF64-5FA1F10ECEDC}" sibTransId="{1E560E9B-ADDE-43F3-B043-B8F583D6E90B}"/>
    <dgm:cxn modelId="{B41DD3ED-8316-4251-8DC5-55F308BAE5C8}" type="presOf" srcId="{59CA2B76-9F57-4659-AF69-8B37BBED1374}" destId="{3D10E502-9271-DA46-8922-4D94E6C4C982}" srcOrd="1" destOrd="3" presId="urn:microsoft.com/office/officeart/2005/8/layout/vList4"/>
    <dgm:cxn modelId="{80607BEE-17E1-4C85-949F-DC822AA8483B}" type="presOf" srcId="{F7A52AFA-6C47-45F4-B100-14CA2855E69E}" destId="{CCB60BBD-6A60-BC46-B278-660D5157E881}" srcOrd="0" destOrd="1" presId="urn:microsoft.com/office/officeart/2005/8/layout/vList4"/>
    <dgm:cxn modelId="{8C41D4FC-618C-5D47-A5D4-FF2EA54E6E4A}" srcId="{E036EE37-1DB5-9B47-83B0-D2DAB5CE38D8}" destId="{D43D4746-E746-0343-B3B6-323E7AF1B5FA}" srcOrd="2" destOrd="0" parTransId="{2DD2F63F-9485-3F45-AF46-71264FDF2BD0}" sibTransId="{1503E7CA-0A67-9F42-950E-86D0D51C8518}"/>
    <dgm:cxn modelId="{8A60FF83-6511-7843-A4D2-FB949C324BEA}" type="presParOf" srcId="{51FFA9DD-DA1D-0E48-978F-91B698854E44}" destId="{199D404B-6DF7-E94D-A036-26A374888F58}" srcOrd="0" destOrd="0" presId="urn:microsoft.com/office/officeart/2005/8/layout/vList4"/>
    <dgm:cxn modelId="{C7CE4EBB-ACD5-D64F-9F07-D16E805F1A32}" type="presParOf" srcId="{199D404B-6DF7-E94D-A036-26A374888F58}" destId="{45939BFC-2126-7544-B74D-FA025326AC36}" srcOrd="0" destOrd="0" presId="urn:microsoft.com/office/officeart/2005/8/layout/vList4"/>
    <dgm:cxn modelId="{2D0B819C-ED80-1047-8566-44E7CC5B2235}" type="presParOf" srcId="{199D404B-6DF7-E94D-A036-26A374888F58}" destId="{E9F5BF90-E32C-CB4B-B326-266002C431B8}" srcOrd="1" destOrd="0" presId="urn:microsoft.com/office/officeart/2005/8/layout/vList4"/>
    <dgm:cxn modelId="{255B6DD7-11F8-F04E-85B4-3F195A2729E1}" type="presParOf" srcId="{199D404B-6DF7-E94D-A036-26A374888F58}" destId="{46A839B9-C650-7243-B39D-909634AAD64F}" srcOrd="2" destOrd="0" presId="urn:microsoft.com/office/officeart/2005/8/layout/vList4"/>
    <dgm:cxn modelId="{D46B73FB-43D5-044B-9B4A-6BAEC6927989}" type="presParOf" srcId="{51FFA9DD-DA1D-0E48-978F-91B698854E44}" destId="{F3FDBAB9-0C74-1843-913E-B973AF2A91D0}" srcOrd="1" destOrd="0" presId="urn:microsoft.com/office/officeart/2005/8/layout/vList4"/>
    <dgm:cxn modelId="{1ACB8C98-8498-8D4B-BD34-A5BDF2BDA4DD}" type="presParOf" srcId="{51FFA9DD-DA1D-0E48-978F-91B698854E44}" destId="{A4B3118B-C434-D14D-95BA-09C62493ABF8}" srcOrd="2" destOrd="0" presId="urn:microsoft.com/office/officeart/2005/8/layout/vList4"/>
    <dgm:cxn modelId="{CA404A08-D761-5544-BBCE-9E272601CCE4}" type="presParOf" srcId="{A4B3118B-C434-D14D-95BA-09C62493ABF8}" destId="{3817F481-9F33-3D4A-8138-3D193F437F05}" srcOrd="0" destOrd="0" presId="urn:microsoft.com/office/officeart/2005/8/layout/vList4"/>
    <dgm:cxn modelId="{24F44E9F-55FC-7B47-890D-EC23237C6F75}" type="presParOf" srcId="{A4B3118B-C434-D14D-95BA-09C62493ABF8}" destId="{74BE4D9C-AFC8-054C-A5A1-E5675CB06C5A}" srcOrd="1" destOrd="0" presId="urn:microsoft.com/office/officeart/2005/8/layout/vList4"/>
    <dgm:cxn modelId="{8876054F-8E08-8B48-B886-34BC48CC4EB6}" type="presParOf" srcId="{A4B3118B-C434-D14D-95BA-09C62493ABF8}" destId="{3D10E502-9271-DA46-8922-4D94E6C4C982}" srcOrd="2" destOrd="0" presId="urn:microsoft.com/office/officeart/2005/8/layout/vList4"/>
    <dgm:cxn modelId="{4888DE3C-2ACE-044C-B378-6C0CAA35F704}" type="presParOf" srcId="{51FFA9DD-DA1D-0E48-978F-91B698854E44}" destId="{F78FF990-BB6F-2640-B03A-DE975547500B}" srcOrd="3" destOrd="0" presId="urn:microsoft.com/office/officeart/2005/8/layout/vList4"/>
    <dgm:cxn modelId="{FEA16C99-B50C-B34D-A3CF-65CD7BF65A75}" type="presParOf" srcId="{51FFA9DD-DA1D-0E48-978F-91B698854E44}" destId="{8FCECA26-B6EB-0745-A342-9593541D3952}" srcOrd="4" destOrd="0" presId="urn:microsoft.com/office/officeart/2005/8/layout/vList4"/>
    <dgm:cxn modelId="{B8E11E71-18C6-F043-883A-05502FDB9952}" type="presParOf" srcId="{8FCECA26-B6EB-0745-A342-9593541D3952}" destId="{CCB60BBD-6A60-BC46-B278-660D5157E881}" srcOrd="0" destOrd="0" presId="urn:microsoft.com/office/officeart/2005/8/layout/vList4"/>
    <dgm:cxn modelId="{6D1A74B7-97D7-2149-9AA1-A4D5DF5A00B1}" type="presParOf" srcId="{8FCECA26-B6EB-0745-A342-9593541D3952}" destId="{22988039-C6E4-9344-9CAB-18AD2B8ED377}" srcOrd="1" destOrd="0" presId="urn:microsoft.com/office/officeart/2005/8/layout/vList4"/>
    <dgm:cxn modelId="{42E819CC-6ECF-3B45-8698-7FF5C9C02FB7}" type="presParOf" srcId="{8FCECA26-B6EB-0745-A342-9593541D3952}" destId="{75F74D29-4467-C942-83BC-5C335F7953EC}"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939BFC-2126-7544-B74D-FA025326AC36}">
      <dsp:nvSpPr>
        <dsp:cNvPr id="0" name=""/>
        <dsp:cNvSpPr/>
      </dsp:nvSpPr>
      <dsp:spPr>
        <a:xfrm>
          <a:off x="0" y="16090"/>
          <a:ext cx="11304913" cy="948363"/>
        </a:xfrm>
        <a:prstGeom prst="roundRect">
          <a:avLst>
            <a:gd name="adj" fmla="val 10000"/>
          </a:avLst>
        </a:prstGeom>
        <a:solidFill>
          <a:schemeClr val="accent2">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FR" sz="1500" b="1" kern="1200" dirty="0">
              <a:latin typeface="Marianne" panose="02000000000000000000" pitchFamily="2" charset="0"/>
            </a:rPr>
            <a:t>Des atouts mis en avant par les 110 253 répondants des trois versants de la Fonction publique</a:t>
          </a:r>
          <a:endParaRPr lang="fr-FR" sz="1500" kern="1200" dirty="0">
            <a:latin typeface="Marianne" panose="02000000000000000000" pitchFamily="2" charset="0"/>
          </a:endParaRPr>
        </a:p>
        <a:p>
          <a:pPr marL="114300" lvl="1" indent="-114300" algn="l" defTabSz="533400">
            <a:lnSpc>
              <a:spcPct val="90000"/>
            </a:lnSpc>
            <a:spcBef>
              <a:spcPct val="0"/>
            </a:spcBef>
            <a:spcAft>
              <a:spcPct val="15000"/>
            </a:spcAft>
            <a:buChar char="•"/>
          </a:pPr>
          <a:r>
            <a:rPr lang="fr-FR" sz="1200" kern="1200" dirty="0">
              <a:latin typeface="Marianne" panose="02000000000000000000" pitchFamily="2" charset="0"/>
            </a:rPr>
            <a:t> le sens des missions, la capacité à innover et à se transformer, la diversité des horizons avec plus de 1000 métiers partout sur le territoire… </a:t>
          </a:r>
        </a:p>
      </dsp:txBody>
      <dsp:txXfrm>
        <a:off x="2431972" y="16090"/>
        <a:ext cx="8872940" cy="948363"/>
      </dsp:txXfrm>
    </dsp:sp>
    <dsp:sp modelId="{E9F5BF90-E32C-CB4B-B326-266002C431B8}">
      <dsp:nvSpPr>
        <dsp:cNvPr id="0" name=""/>
        <dsp:cNvSpPr/>
      </dsp:nvSpPr>
      <dsp:spPr>
        <a:xfrm>
          <a:off x="975764" y="116059"/>
          <a:ext cx="689554" cy="697476"/>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3000" b="-3000"/>
          </a:stretch>
        </a:blip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3817F481-9F33-3D4A-8138-3D193F437F05}">
      <dsp:nvSpPr>
        <dsp:cNvPr id="0" name=""/>
        <dsp:cNvSpPr/>
      </dsp:nvSpPr>
      <dsp:spPr>
        <a:xfrm>
          <a:off x="0" y="1119353"/>
          <a:ext cx="11304913" cy="1582105"/>
        </a:xfrm>
        <a:prstGeom prst="roundRect">
          <a:avLst>
            <a:gd name="adj" fmla="val 10000"/>
          </a:avLst>
        </a:prstGeom>
        <a:solidFill>
          <a:schemeClr val="accent2">
            <a:shade val="80000"/>
            <a:hueOff val="0"/>
            <a:satOff val="-20405"/>
            <a:lumOff val="2017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FR" sz="1500" b="1" kern="1200" dirty="0">
              <a:latin typeface="Marianne" panose="02000000000000000000" pitchFamily="2" charset="0"/>
            </a:rPr>
            <a:t>Une forte aspiration au changement des agents, en particulier dans le domaine des relations managériales</a:t>
          </a:r>
          <a:endParaRPr lang="fr-FR" sz="1500" kern="1200" dirty="0">
            <a:latin typeface="Marianne" panose="02000000000000000000" pitchFamily="2" charset="0"/>
          </a:endParaRPr>
        </a:p>
        <a:p>
          <a:pPr marL="114300" lvl="1" indent="-114300" algn="just" defTabSz="533400">
            <a:lnSpc>
              <a:spcPct val="90000"/>
            </a:lnSpc>
            <a:spcBef>
              <a:spcPct val="0"/>
            </a:spcBef>
            <a:spcAft>
              <a:spcPct val="15000"/>
            </a:spcAft>
            <a:buChar char="•"/>
          </a:pPr>
          <a:r>
            <a:rPr lang="fr-FR" sz="1200" kern="1200" dirty="0">
              <a:latin typeface="Marianne" panose="02000000000000000000" pitchFamily="2" charset="0"/>
            </a:rPr>
            <a:t>Nécessité de</a:t>
          </a:r>
          <a:r>
            <a:rPr lang="fr-FR" sz="1200" b="1" kern="1200" dirty="0">
              <a:latin typeface="Marianne" panose="02000000000000000000" pitchFamily="2" charset="0"/>
            </a:rPr>
            <a:t> développer les compétences managériales, notamment pour une relation plus horizontale et bienveillante</a:t>
          </a:r>
          <a:r>
            <a:rPr lang="fr-FR" sz="1200" kern="1200" dirty="0">
              <a:latin typeface="Marianne" panose="02000000000000000000" pitchFamily="2" charset="0"/>
            </a:rPr>
            <a:t>. </a:t>
          </a:r>
        </a:p>
        <a:p>
          <a:pPr marL="114300" lvl="1" indent="-114300" algn="just" defTabSz="533400">
            <a:lnSpc>
              <a:spcPct val="90000"/>
            </a:lnSpc>
            <a:spcBef>
              <a:spcPct val="0"/>
            </a:spcBef>
            <a:spcAft>
              <a:spcPct val="15000"/>
            </a:spcAft>
            <a:buChar char="•"/>
          </a:pPr>
          <a:r>
            <a:rPr lang="fr-FR" sz="1200" b="1" kern="1200" dirty="0">
              <a:latin typeface="Marianne" panose="02000000000000000000" pitchFamily="2" charset="0"/>
            </a:rPr>
            <a:t>Meilleure prise en compte de l’évaluation professionnelle dans le parcours et l’évolution de l’agent</a:t>
          </a:r>
          <a:r>
            <a:rPr lang="fr-FR" sz="1200" b="0" kern="1200" dirty="0">
              <a:latin typeface="Marianne" panose="02000000000000000000" pitchFamily="2" charset="0"/>
            </a:rPr>
            <a:t>.</a:t>
          </a:r>
          <a:r>
            <a:rPr lang="fr-FR" sz="1200" kern="1200" dirty="0">
              <a:latin typeface="Marianne" panose="02000000000000000000" pitchFamily="2" charset="0"/>
            </a:rPr>
            <a:t> </a:t>
          </a:r>
        </a:p>
        <a:p>
          <a:pPr marL="114300" lvl="1" indent="-114300" algn="just" defTabSz="533400">
            <a:lnSpc>
              <a:spcPct val="90000"/>
            </a:lnSpc>
            <a:spcBef>
              <a:spcPct val="0"/>
            </a:spcBef>
            <a:spcAft>
              <a:spcPct val="15000"/>
            </a:spcAft>
            <a:buChar char="•"/>
          </a:pPr>
          <a:r>
            <a:rPr lang="fr-FR" sz="1200" kern="1200" dirty="0">
              <a:latin typeface="Marianne" panose="02000000000000000000" pitchFamily="2" charset="0"/>
            </a:rPr>
            <a:t> Volonté de </a:t>
          </a:r>
          <a:r>
            <a:rPr lang="fr-FR" sz="1200" b="1" kern="1200" dirty="0">
              <a:latin typeface="Marianne" panose="02000000000000000000" pitchFamily="2" charset="0"/>
            </a:rPr>
            <a:t>plus grand « courage managérial », </a:t>
          </a:r>
          <a:r>
            <a:rPr lang="fr-FR" sz="1200" kern="1200" dirty="0">
              <a:latin typeface="Marianne" panose="02000000000000000000" pitchFamily="2" charset="0"/>
            </a:rPr>
            <a:t>pour à la fois récompenser et recadrer. </a:t>
          </a:r>
        </a:p>
      </dsp:txBody>
      <dsp:txXfrm>
        <a:off x="2431972" y="1119353"/>
        <a:ext cx="8872940" cy="1582105"/>
      </dsp:txXfrm>
    </dsp:sp>
    <dsp:sp modelId="{74BE4D9C-AFC8-054C-A5A1-E5675CB06C5A}">
      <dsp:nvSpPr>
        <dsp:cNvPr id="0" name=""/>
        <dsp:cNvSpPr/>
      </dsp:nvSpPr>
      <dsp:spPr>
        <a:xfrm>
          <a:off x="887733" y="1538345"/>
          <a:ext cx="827497" cy="744122"/>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CCB60BBD-6A60-BC46-B278-660D5157E881}">
      <dsp:nvSpPr>
        <dsp:cNvPr id="0" name=""/>
        <dsp:cNvSpPr/>
      </dsp:nvSpPr>
      <dsp:spPr>
        <a:xfrm>
          <a:off x="0" y="2872449"/>
          <a:ext cx="11304913" cy="1709903"/>
        </a:xfrm>
        <a:prstGeom prst="roundRect">
          <a:avLst>
            <a:gd name="adj" fmla="val 10000"/>
          </a:avLst>
        </a:prstGeom>
        <a:solidFill>
          <a:schemeClr val="accent2">
            <a:shade val="80000"/>
            <a:hueOff val="0"/>
            <a:satOff val="-40810"/>
            <a:lumOff val="4034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fr-FR" sz="1500" b="1" kern="1200" dirty="0">
              <a:latin typeface="Marianne" panose="02000000000000000000" pitchFamily="2" charset="0"/>
            </a:rPr>
            <a:t>Un fort attachement au cadre statutaire de la fonction publique, y compris chez les plus jeunes répondants</a:t>
          </a:r>
          <a:endParaRPr lang="fr-FR" sz="1500" kern="1200" dirty="0">
            <a:latin typeface="Marianne" panose="02000000000000000000" pitchFamily="2" charset="0"/>
          </a:endParaRPr>
        </a:p>
        <a:p>
          <a:pPr marL="114300" lvl="1" indent="-114300" algn="l" defTabSz="533400">
            <a:lnSpc>
              <a:spcPct val="90000"/>
            </a:lnSpc>
            <a:spcBef>
              <a:spcPct val="0"/>
            </a:spcBef>
            <a:spcAft>
              <a:spcPct val="15000"/>
            </a:spcAft>
            <a:buChar char="•"/>
          </a:pPr>
          <a:r>
            <a:rPr lang="fr-FR" sz="1200" kern="1200" dirty="0">
              <a:latin typeface="Marianne" panose="02000000000000000000" pitchFamily="2" charset="0"/>
            </a:rPr>
            <a:t> Tout en affirmant un attachement au statut, les répondants souhaitent </a:t>
          </a:r>
          <a:r>
            <a:rPr lang="fr-FR" sz="1200" b="1" kern="1200" dirty="0">
              <a:latin typeface="Marianne" panose="02000000000000000000" pitchFamily="2" charset="0"/>
            </a:rPr>
            <a:t>assouplir les conditions de promotion interne et de titularisation des agents</a:t>
          </a:r>
          <a:r>
            <a:rPr lang="fr-FR" sz="1200" b="0" kern="1200" dirty="0">
              <a:latin typeface="Marianne" panose="02000000000000000000" pitchFamily="2" charset="0"/>
            </a:rPr>
            <a:t>.</a:t>
          </a:r>
          <a:r>
            <a:rPr lang="fr-FR" sz="1200" b="1" kern="1200" dirty="0">
              <a:latin typeface="Marianne" panose="02000000000000000000" pitchFamily="2" charset="0"/>
            </a:rPr>
            <a:t> </a:t>
          </a:r>
          <a:endParaRPr lang="fr-FR" sz="1200" kern="1200" dirty="0">
            <a:latin typeface="Marianne" panose="02000000000000000000" pitchFamily="2" charset="0"/>
          </a:endParaRPr>
        </a:p>
        <a:p>
          <a:pPr marL="114300" lvl="1" indent="-114300" algn="l" defTabSz="533400">
            <a:lnSpc>
              <a:spcPct val="90000"/>
            </a:lnSpc>
            <a:spcBef>
              <a:spcPct val="0"/>
            </a:spcBef>
            <a:spcAft>
              <a:spcPct val="15000"/>
            </a:spcAft>
            <a:buChar char="•"/>
          </a:pPr>
          <a:r>
            <a:rPr lang="fr-FR" sz="1200" kern="1200" dirty="0">
              <a:latin typeface="Marianne" panose="02000000000000000000" pitchFamily="2" charset="0"/>
            </a:rPr>
            <a:t> Sur l’engagement relatif à la gestion RH,  les répondants conservent un attachement à l’évolution par l’ancienneté. Mais, une grande part des contributeurs souhaite également un </a:t>
          </a:r>
          <a:r>
            <a:rPr lang="fr-FR" sz="1200" b="1" kern="1200" dirty="0">
              <a:latin typeface="Marianne" panose="02000000000000000000" pitchFamily="2" charset="0"/>
            </a:rPr>
            <a:t>allégement des conditions de promotion ou de mobilités internes</a:t>
          </a:r>
          <a:r>
            <a:rPr lang="fr-FR" sz="1200" b="0" kern="1200" dirty="0">
              <a:latin typeface="Marianne" panose="02000000000000000000" pitchFamily="2" charset="0"/>
            </a:rPr>
            <a:t>.</a:t>
          </a:r>
          <a:r>
            <a:rPr lang="fr-FR" sz="1200" b="1" kern="1200" dirty="0">
              <a:latin typeface="Marianne" panose="02000000000000000000" pitchFamily="2" charset="0"/>
            </a:rPr>
            <a:t> </a:t>
          </a:r>
        </a:p>
      </dsp:txBody>
      <dsp:txXfrm>
        <a:off x="2431972" y="2872449"/>
        <a:ext cx="8872940" cy="1709903"/>
      </dsp:txXfrm>
    </dsp:sp>
    <dsp:sp modelId="{22988039-C6E4-9344-9CAB-18AD2B8ED377}">
      <dsp:nvSpPr>
        <dsp:cNvPr id="0" name=""/>
        <dsp:cNvSpPr/>
      </dsp:nvSpPr>
      <dsp:spPr>
        <a:xfrm>
          <a:off x="849273" y="3320690"/>
          <a:ext cx="904415" cy="813421"/>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3000" b="-13000"/>
          </a:stretch>
        </a:blip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CB24AD5-82EA-4437-8F48-189CE95317C9}" type="datetimeFigureOut">
              <a:rPr lang="fr-FR" smtClean="0"/>
              <a:t>08/04/2024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0C283C2-9E7D-4AB6-9202-7A696AB9CD51}" type="slidenum">
              <a:rPr lang="fr-FR" smtClean="0"/>
              <a:t>‹N°›</a:t>
            </a:fld>
            <a:endParaRPr lang="fr-FR"/>
          </a:p>
        </p:txBody>
      </p:sp>
    </p:spTree>
    <p:extLst>
      <p:ext uri="{BB962C8B-B14F-4D97-AF65-F5344CB8AC3E}">
        <p14:creationId xmlns:p14="http://schemas.microsoft.com/office/powerpoint/2010/main" val="3275222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3</a:t>
            </a:fld>
            <a:endParaRPr lang="fr-FR"/>
          </a:p>
        </p:txBody>
      </p:sp>
    </p:spTree>
    <p:extLst>
      <p:ext uri="{BB962C8B-B14F-4D97-AF65-F5344CB8AC3E}">
        <p14:creationId xmlns:p14="http://schemas.microsoft.com/office/powerpoint/2010/main" val="1135614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4</a:t>
            </a:fld>
            <a:endParaRPr lang="fr-FR"/>
          </a:p>
        </p:txBody>
      </p:sp>
    </p:spTree>
    <p:extLst>
      <p:ext uri="{BB962C8B-B14F-4D97-AF65-F5344CB8AC3E}">
        <p14:creationId xmlns:p14="http://schemas.microsoft.com/office/powerpoint/2010/main" val="3495201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5</a:t>
            </a:fld>
            <a:endParaRPr lang="fr-FR"/>
          </a:p>
        </p:txBody>
      </p:sp>
    </p:spTree>
    <p:extLst>
      <p:ext uri="{BB962C8B-B14F-4D97-AF65-F5344CB8AC3E}">
        <p14:creationId xmlns:p14="http://schemas.microsoft.com/office/powerpoint/2010/main" val="2979701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6</a:t>
            </a:fld>
            <a:endParaRPr lang="fr-FR"/>
          </a:p>
        </p:txBody>
      </p:sp>
    </p:spTree>
    <p:extLst>
      <p:ext uri="{BB962C8B-B14F-4D97-AF65-F5344CB8AC3E}">
        <p14:creationId xmlns:p14="http://schemas.microsoft.com/office/powerpoint/2010/main" val="3010472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7</a:t>
            </a:fld>
            <a:endParaRPr lang="fr-FR"/>
          </a:p>
        </p:txBody>
      </p:sp>
    </p:spTree>
    <p:extLst>
      <p:ext uri="{BB962C8B-B14F-4D97-AF65-F5344CB8AC3E}">
        <p14:creationId xmlns:p14="http://schemas.microsoft.com/office/powerpoint/2010/main" val="3269419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8</a:t>
            </a:fld>
            <a:endParaRPr lang="fr-FR"/>
          </a:p>
        </p:txBody>
      </p:sp>
    </p:spTree>
    <p:extLst>
      <p:ext uri="{BB962C8B-B14F-4D97-AF65-F5344CB8AC3E}">
        <p14:creationId xmlns:p14="http://schemas.microsoft.com/office/powerpoint/2010/main" val="3597741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9</a:t>
            </a:fld>
            <a:endParaRPr lang="fr-FR"/>
          </a:p>
        </p:txBody>
      </p:sp>
    </p:spTree>
    <p:extLst>
      <p:ext uri="{BB962C8B-B14F-4D97-AF65-F5344CB8AC3E}">
        <p14:creationId xmlns:p14="http://schemas.microsoft.com/office/powerpoint/2010/main" val="1748431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SG</a:t>
            </a:r>
          </a:p>
        </p:txBody>
      </p:sp>
      <p:sp>
        <p:nvSpPr>
          <p:cNvPr id="4" name="Espace réservé du numéro de diapositive 3"/>
          <p:cNvSpPr>
            <a:spLocks noGrp="1"/>
          </p:cNvSpPr>
          <p:nvPr>
            <p:ph type="sldNum" sz="quarter" idx="10"/>
          </p:nvPr>
        </p:nvSpPr>
        <p:spPr/>
        <p:txBody>
          <a:bodyPr/>
          <a:lstStyle/>
          <a:p>
            <a:fld id="{A0C283C2-9E7D-4AB6-9202-7A696AB9CD51}" type="slidenum">
              <a:rPr lang="fr-FR" smtClean="0"/>
              <a:t>23</a:t>
            </a:fld>
            <a:endParaRPr lang="fr-FR"/>
          </a:p>
        </p:txBody>
      </p:sp>
    </p:spTree>
    <p:extLst>
      <p:ext uri="{BB962C8B-B14F-4D97-AF65-F5344CB8AC3E}">
        <p14:creationId xmlns:p14="http://schemas.microsoft.com/office/powerpoint/2010/main" val="789823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8.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normAutofit/>
          </a:bodyPr>
          <a:lstStyle>
            <a:lvl1pPr>
              <a:defRPr sz="3000"/>
            </a:lvl1p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124586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2_Sommaire">
    <p:spTree>
      <p:nvGrpSpPr>
        <p:cNvPr id="1" name=""/>
        <p:cNvGrpSpPr/>
        <p:nvPr/>
      </p:nvGrpSpPr>
      <p:grpSpPr>
        <a:xfrm>
          <a:off x="0" y="0"/>
          <a:ext cx="0" cy="0"/>
          <a:chOff x="0" y="0"/>
          <a:chExt cx="0" cy="0"/>
        </a:xfrm>
      </p:grpSpPr>
      <p:sp>
        <p:nvSpPr>
          <p:cNvPr id="8" name="Espace réservé du texte 7"/>
          <p:cNvSpPr>
            <a:spLocks noGrp="1"/>
          </p:cNvSpPr>
          <p:nvPr>
            <p:ph type="body" sz="quarter" idx="13" hasCustomPrompt="1"/>
          </p:nvPr>
        </p:nvSpPr>
        <p:spPr bwMode="gray">
          <a:xfrm>
            <a:off x="431371" y="2084851"/>
            <a:ext cx="3360000" cy="3840427"/>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4416000"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8351999"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1028734"/>
            <a:ext cx="11233151" cy="719988"/>
          </a:xfrm>
        </p:spPr>
        <p:txBody>
          <a:bodyPr/>
          <a:lstStyle/>
          <a:p>
            <a:r>
              <a:rPr lang="fr-FR" dirty="0"/>
              <a:t>Sommaire</a:t>
            </a:r>
          </a:p>
        </p:txBody>
      </p:sp>
    </p:spTree>
    <p:extLst>
      <p:ext uri="{BB962C8B-B14F-4D97-AF65-F5344CB8AC3E}">
        <p14:creationId xmlns:p14="http://schemas.microsoft.com/office/powerpoint/2010/main" val="3172497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A835F-C85E-40A7-9E79-8B9177BE8D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C9FC15D-6852-4620-ADDA-ECBAF2D9A94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08D7EEE-DCC2-4DBD-B118-D4B80E96EE53}"/>
              </a:ext>
            </a:extLst>
          </p:cNvPr>
          <p:cNvSpPr>
            <a:spLocks noGrp="1"/>
          </p:cNvSpPr>
          <p:nvPr>
            <p:ph type="dt" sz="half" idx="10"/>
          </p:nvPr>
        </p:nvSpPr>
        <p:spPr/>
        <p:txBody>
          <a:bodyPr/>
          <a:lstStyle/>
          <a:p>
            <a:fld id="{00C900DC-6E3A-49A5-AA38-70B1DB461EBD}" type="datetimeFigureOut">
              <a:rPr lang="fr-FR" smtClean="0"/>
              <a:t>08/04/2024</a:t>
            </a:fld>
            <a:endParaRPr lang="fr-FR"/>
          </a:p>
        </p:txBody>
      </p:sp>
      <p:sp>
        <p:nvSpPr>
          <p:cNvPr id="5" name="Espace réservé du pied de page 4">
            <a:extLst>
              <a:ext uri="{FF2B5EF4-FFF2-40B4-BE49-F238E27FC236}">
                <a16:creationId xmlns:a16="http://schemas.microsoft.com/office/drawing/2014/main" id="{7B2DD92E-2491-4ACC-97B8-C38E239D8B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968427-D311-4D66-B5D1-85AB90F538D5}"/>
              </a:ext>
            </a:extLst>
          </p:cNvPr>
          <p:cNvSpPr>
            <a:spLocks noGrp="1"/>
          </p:cNvSpPr>
          <p:nvPr>
            <p:ph type="sldNum" sz="quarter" idx="12"/>
          </p:nvPr>
        </p:nvSpPr>
        <p:spPr/>
        <p:txBody>
          <a:bodyPr/>
          <a:lstStyle/>
          <a:p>
            <a:fld id="{926751E2-ECEA-4B74-B814-79B7E8569407}" type="slidenum">
              <a:rPr lang="fr-FR" smtClean="0"/>
              <a:t>‹N°›</a:t>
            </a:fld>
            <a:endParaRPr lang="fr-FR"/>
          </a:p>
        </p:txBody>
      </p:sp>
    </p:spTree>
    <p:extLst>
      <p:ext uri="{BB962C8B-B14F-4D97-AF65-F5344CB8AC3E}">
        <p14:creationId xmlns:p14="http://schemas.microsoft.com/office/powerpoint/2010/main" val="3655792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9467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1133728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097004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3627362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24250403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5243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36511588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159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41568760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397255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81199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124273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6769671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38890953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2948155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15718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10073199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52252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565349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0237032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1427712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12319924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265786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13357889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7934303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54104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232968657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18671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6677680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401090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4302116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553429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1201036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36255713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24776062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686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60470115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83235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8056564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55781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1592812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32727781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0043475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28484417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49748242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2893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206702913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200996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0103150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46313904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24766542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471595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856284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5948180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38557442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261161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335468874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529970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206190445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lide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4761270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251C71F6-E0A6-1740-B64F-38F332886BAF}" type="datetime1">
              <a:rPr lang="fr-FR" cap="all" smtClean="0">
                <a:solidFill>
                  <a:srgbClr val="000000"/>
                </a:solidFill>
              </a:rPr>
              <a:pPr/>
              <a:t>08/04/2024</a:t>
            </a:fld>
            <a:endParaRPr lang="fr-FR" cap="all" dirty="0">
              <a:solidFill>
                <a:srgbClr val="000000"/>
              </a:solidFill>
            </a:endParaRPr>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cxnSp>
        <p:nvCxnSpPr>
          <p:cNvPr id="3" name="Connecteur droit 2"/>
          <p:cNvCxnSpPr/>
          <p:nvPr userDrawn="1"/>
        </p:nvCxnSpPr>
        <p:spPr>
          <a:xfrm>
            <a:off x="1199456" y="2084851"/>
            <a:ext cx="0" cy="3840427"/>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Espace réservé du texte 15"/>
          <p:cNvSpPr>
            <a:spLocks noGrp="1"/>
          </p:cNvSpPr>
          <p:nvPr>
            <p:ph type="body" sz="quarter" idx="15" hasCustomPrompt="1"/>
          </p:nvPr>
        </p:nvSpPr>
        <p:spPr>
          <a:xfrm>
            <a:off x="1390651" y="2084918"/>
            <a:ext cx="10176933" cy="3839633"/>
          </a:xfrm>
        </p:spPr>
        <p:txBody>
          <a:bodyPr/>
          <a:lstStyle>
            <a:lvl1pPr>
              <a:defRPr/>
            </a:lvl1pPr>
            <a:lvl2pPr marL="239994" indent="0">
              <a:buFont typeface="Marianne" panose="02000000000000000000" pitchFamily="50" charset="0"/>
              <a:buNone/>
              <a:defRPr sz="1333"/>
            </a:lvl2pPr>
          </a:lstStyle>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0"/>
            <a:r>
              <a:rPr lang="fr-FR" u="sng" dirty="0"/>
              <a:t>Texte de niveau 1</a:t>
            </a:r>
          </a:p>
          <a:p>
            <a:pPr lvl="1">
              <a:buFont typeface="Marianne" panose="02000000000000000000" pitchFamily="50" charset="0"/>
              <a:buChar char="•"/>
            </a:pPr>
            <a:r>
              <a:rPr lang="fr-FR" dirty="0">
                <a:solidFill>
                  <a:srgbClr val="002060"/>
                </a:solidFill>
              </a:rPr>
              <a:t>Texte de niveau 2</a:t>
            </a:r>
            <a:endParaRPr lang="fr-FR" u="sng" dirty="0"/>
          </a:p>
          <a:p>
            <a:pPr lvl="0"/>
            <a:r>
              <a:rPr lang="fr-FR" u="sng" dirty="0"/>
              <a:t>Texte de niveau 1</a:t>
            </a:r>
          </a:p>
          <a:p>
            <a:pPr lvl="1">
              <a:buFont typeface="Marianne" panose="02000000000000000000" pitchFamily="50" charset="0"/>
              <a:buChar char="•"/>
            </a:pPr>
            <a:r>
              <a:rPr lang="fr-FR" dirty="0">
                <a:solidFill>
                  <a:srgbClr val="002060"/>
                </a:solidFill>
              </a:rPr>
              <a:t>Texte de niveau 2</a:t>
            </a:r>
          </a:p>
          <a:p>
            <a:pPr lvl="1">
              <a:buFont typeface="Marianne" panose="02000000000000000000" pitchFamily="50" charset="0"/>
              <a:buChar char="•"/>
            </a:pPr>
            <a:endParaRPr lang="fr-FR" dirty="0">
              <a:solidFill>
                <a:srgbClr val="002060"/>
              </a:solidFill>
            </a:endParaRPr>
          </a:p>
        </p:txBody>
      </p:sp>
      <p:sp>
        <p:nvSpPr>
          <p:cNvPr id="20" name="Espace réservé du texte 15"/>
          <p:cNvSpPr>
            <a:spLocks noGrp="1"/>
          </p:cNvSpPr>
          <p:nvPr>
            <p:ph type="body" sz="quarter" idx="16" hasCustomPrompt="1"/>
          </p:nvPr>
        </p:nvSpPr>
        <p:spPr>
          <a:xfrm>
            <a:off x="298493" y="2084852"/>
            <a:ext cx="805367" cy="384043"/>
          </a:xfrm>
        </p:spPr>
        <p:txBody>
          <a:bodyPr/>
          <a:lstStyle>
            <a:lvl1pPr marL="122764" marR="0" indent="0" algn="r" defTabSz="1219170" rtl="0" eaLnBrk="1" fontAlgn="auto" latinLnBrk="0" hangingPunct="1">
              <a:lnSpc>
                <a:spcPct val="150000"/>
              </a:lnSpc>
              <a:spcBef>
                <a:spcPts val="0"/>
              </a:spcBef>
              <a:spcAft>
                <a:spcPts val="667"/>
              </a:spcAft>
              <a:buClrTx/>
              <a:buSzTx/>
              <a:buFont typeface="Arial" pitchFamily="34" charset="0"/>
              <a:buNone/>
              <a:tabLst/>
              <a:defRPr b="1" u="none"/>
            </a:lvl1pPr>
            <a:lvl2pPr marL="239994" indent="0">
              <a:buFont typeface="Marianne" panose="02000000000000000000" pitchFamily="50" charset="0"/>
              <a:buNone/>
              <a:defRPr sz="1333"/>
            </a:lvl2pPr>
          </a:lstStyle>
          <a:p>
            <a:pPr marL="122764" marR="0" lvl="0" indent="0" algn="r" defTabSz="1219170" rtl="0" eaLnBrk="1" fontAlgn="auto" latinLnBrk="0" hangingPunct="1">
              <a:lnSpc>
                <a:spcPct val="100000"/>
              </a:lnSpc>
              <a:spcBef>
                <a:spcPts val="0"/>
              </a:spcBef>
              <a:spcAft>
                <a:spcPts val="667"/>
              </a:spcAft>
              <a:buClrTx/>
              <a:buSzTx/>
              <a:buFont typeface="Arial" pitchFamily="34" charset="0"/>
              <a:buNone/>
              <a:tabLst/>
              <a:defRPr/>
            </a:pPr>
            <a:r>
              <a:rPr lang="fr-FR" u="sng" dirty="0"/>
              <a:t>1</a:t>
            </a:r>
          </a:p>
          <a:p>
            <a:pPr lvl="0"/>
            <a:endParaRPr lang="fr-FR" u="sng" dirty="0"/>
          </a:p>
        </p:txBody>
      </p:sp>
    </p:spTree>
    <p:extLst>
      <p:ext uri="{BB962C8B-B14F-4D97-AF65-F5344CB8AC3E}">
        <p14:creationId xmlns:p14="http://schemas.microsoft.com/office/powerpoint/2010/main" val="135936762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5E6183FC-BA60-7C49-ABF3-B50982741576}" type="datetime1">
              <a:rPr lang="fr-FR" cap="all" smtClean="0">
                <a:solidFill>
                  <a:srgbClr val="000000"/>
                </a:solidFill>
              </a:rPr>
              <a:pPr/>
              <a:t>08/04/2024</a:t>
            </a:fld>
            <a:endParaRPr lang="fr-FR" cap="all" dirty="0">
              <a:solidFill>
                <a:srgbClr val="000000"/>
              </a:solidFill>
            </a:endParaRP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431801" y="910402"/>
            <a:ext cx="11233151" cy="719988"/>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431371" y="2276872"/>
            <a:ext cx="3408628"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4367808"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8304245"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93185214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431371" y="2276872"/>
            <a:ext cx="3360000" cy="3840427"/>
          </a:xfrm>
        </p:spPr>
        <p:txBody>
          <a:bodyPr/>
          <a:lstStyle>
            <a:lvl1pPr>
              <a:defRPr/>
            </a:lvl1pPr>
            <a:lvl2pPr>
              <a:defRPr>
                <a:solidFill>
                  <a:srgbClr val="002060"/>
                </a:solidFill>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0597CDB5-73DC-8641-8CC1-FAD9379FD627}"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4175787" y="2276872"/>
            <a:ext cx="7488832" cy="3840427"/>
          </a:xfrm>
        </p:spPr>
        <p:txBody>
          <a:bodyPr/>
          <a:lstStyle/>
          <a:p>
            <a:r>
              <a:rPr lang="fr-FR" dirty="0"/>
              <a:t>Faire glisser l'image vers l'espace réservé ou cliquer sur l'icône pour l'ajouter</a:t>
            </a:r>
          </a:p>
        </p:txBody>
      </p:sp>
    </p:spTree>
    <p:extLst>
      <p:ext uri="{BB962C8B-B14F-4D97-AF65-F5344CB8AC3E}">
        <p14:creationId xmlns:p14="http://schemas.microsoft.com/office/powerpoint/2010/main" val="908323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130544517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12" name="Espace réservé du texte 11"/>
          <p:cNvSpPr>
            <a:spLocks noGrp="1"/>
          </p:cNvSpPr>
          <p:nvPr>
            <p:ph type="body" sz="quarter" idx="14" hasCustomPrompt="1"/>
          </p:nvPr>
        </p:nvSpPr>
        <p:spPr bwMode="gray">
          <a:xfrm>
            <a:off x="8304245" y="2276872"/>
            <a:ext cx="3360000"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8E1290DD-BE4D-794B-919C-D565D1B9C67D}" type="datetime1">
              <a:rPr lang="fr-FR" cap="all" smtClean="0">
                <a:solidFill>
                  <a:srgbClr val="000000"/>
                </a:solidFill>
              </a:rPr>
              <a:pPr/>
              <a:t>08/04/2024</a:t>
            </a:fld>
            <a:endParaRPr lang="fr-FR" cap="all" dirty="0">
              <a:solidFill>
                <a:srgbClr val="000000"/>
              </a:solidFill>
            </a:endParaRPr>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431801" y="1664906"/>
            <a:ext cx="11232819" cy="323935"/>
          </a:xfrm>
        </p:spPr>
        <p:txBody>
          <a:bodyPr/>
          <a:lstStyle>
            <a:lvl1pPr marL="0" indent="1269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431801" y="910402"/>
            <a:ext cx="11233151" cy="719988"/>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431371" y="2276873"/>
            <a:ext cx="7681384" cy="3839633"/>
          </a:xfrm>
        </p:spPr>
        <p:txBody>
          <a:bodyPr/>
          <a:lstStyle/>
          <a:p>
            <a:r>
              <a:rPr lang="fr-FR" dirty="0"/>
              <a:t>Cliquez sur l'icône pour ajouter un graphique</a:t>
            </a:r>
          </a:p>
        </p:txBody>
      </p:sp>
    </p:spTree>
    <p:extLst>
      <p:ext uri="{BB962C8B-B14F-4D97-AF65-F5344CB8AC3E}">
        <p14:creationId xmlns:p14="http://schemas.microsoft.com/office/powerpoint/2010/main" val="143682204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431800" y="2852936"/>
            <a:ext cx="11232000" cy="3057632"/>
          </a:xfrm>
        </p:spPr>
        <p:txBody>
          <a:bodyPr/>
          <a:lstStyle>
            <a:lvl1pPr>
              <a:lnSpc>
                <a:spcPct val="90000"/>
              </a:lnSpc>
              <a:spcAft>
                <a:spcPts val="0"/>
              </a:spcAft>
              <a:defRPr sz="4333" b="1" cap="all" baseline="0">
                <a:solidFill>
                  <a:srgbClr val="002060"/>
                </a:solidFill>
              </a:defRPr>
            </a:lvl1pPr>
            <a:lvl2pPr marL="122764" indent="0">
              <a:spcBef>
                <a:spcPts val="667"/>
              </a:spcBef>
              <a:spcAft>
                <a:spcPts val="0"/>
              </a:spcAft>
              <a:buNone/>
              <a:tabLst/>
              <a:defRPr sz="2467">
                <a:solidFill>
                  <a:srgbClr val="F48F70"/>
                </a:solidFill>
              </a:defRPr>
            </a:lvl2pPr>
          </a:lstStyle>
          <a:p>
            <a:pPr lvl="0"/>
            <a:r>
              <a:rPr lang="fr-FR" dirty="0"/>
              <a:t>Titre</a:t>
            </a:r>
          </a:p>
          <a:p>
            <a:pPr lvl="1"/>
            <a:r>
              <a:rPr lang="fr-FR" dirty="0"/>
              <a:t>Sous-titre</a:t>
            </a:r>
          </a:p>
        </p:txBody>
      </p: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431801" y="6532715"/>
            <a:ext cx="1613913" cy="325285"/>
          </a:xfrm>
          <a:prstGeom prst="rect">
            <a:avLst/>
          </a:prstGeom>
        </p:spPr>
        <p:txBody>
          <a:bodyPr vert="horz" lIns="0" tIns="0" rIns="0" bIns="0" rtlCol="0" anchor="ctr" anchorCtr="0">
            <a:noAutofit/>
          </a:bodyPr>
          <a:lstStyle>
            <a:lvl1pPr algn="l">
              <a:defRPr sz="1000" b="1">
                <a:solidFill>
                  <a:schemeClr val="tx1"/>
                </a:solidFill>
              </a:defRPr>
            </a:lvl1pPr>
          </a:lstStyle>
          <a:p>
            <a:fld id="{D7698221-35EF-134F-B87A-568DECC70F29}" type="datetime1">
              <a:rPr lang="fr-FR" cap="all" smtClean="0">
                <a:solidFill>
                  <a:srgbClr val="000000"/>
                </a:solidFill>
              </a:rPr>
              <a:pPr/>
              <a:t>08/04/2024</a:t>
            </a:fld>
            <a:endParaRPr lang="fr-FR" cap="all" dirty="0">
              <a:solidFill>
                <a:srgbClr val="000000"/>
              </a:solidFill>
            </a:endParaRPr>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9864951" y="6532715"/>
            <a:ext cx="1800000" cy="325285"/>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pic>
        <p:nvPicPr>
          <p:cNvPr id="8" name="Image 7">
            <a:extLst>
              <a:ext uri="{FF2B5EF4-FFF2-40B4-BE49-F238E27FC236}">
                <a16:creationId xmlns:a16="http://schemas.microsoft.com/office/drawing/2014/main" id="{759E47F1-2102-D14D-B946-BF6EDB3FDA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35360" y="270433"/>
            <a:ext cx="2884069" cy="1859131"/>
          </a:xfrm>
          <a:prstGeom prst="rect">
            <a:avLst/>
          </a:prstGeom>
        </p:spPr>
      </p:pic>
      <p:cxnSp>
        <p:nvCxnSpPr>
          <p:cNvPr id="9" name="Connecteur droit 8"/>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44156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925277"/>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485713" y="6396842"/>
            <a:ext cx="1560000" cy="461159"/>
          </a:xfrm>
          <a:prstGeom prst="rect">
            <a:avLst/>
          </a:prstGeom>
        </p:spPr>
        <p:txBody>
          <a:bodyPr vert="horz" lIns="0" tIns="0" rIns="0" bIns="0" rtlCol="0" anchor="ctr" anchorCtr="0">
            <a:noAutofit/>
          </a:bodyPr>
          <a:lstStyle>
            <a:lvl1pPr algn="l">
              <a:defRPr sz="1000" b="1">
                <a:solidFill>
                  <a:schemeClr val="bg1"/>
                </a:solidFill>
              </a:defRPr>
            </a:lvl1pPr>
          </a:lstStyle>
          <a:p>
            <a:fld id="{5F7325A3-5315-1B4B-A0D9-112471EB5837}" type="datetime1">
              <a:rPr lang="fr-FR" cap="all" smtClean="0">
                <a:solidFill>
                  <a:srgbClr val="FFFFFF"/>
                </a:solidFill>
              </a:rPr>
              <a:pPr/>
              <a:t>08/04/2024</a:t>
            </a:fld>
            <a:endParaRPr lang="fr-FR" cap="all" dirty="0">
              <a:solidFill>
                <a:srgbClr val="FFFFFF"/>
              </a:solidFill>
            </a:endParaRP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2"/>
            </a:solidFill>
          </a:ln>
        </p:spPr>
        <p:txBody>
          <a:bodyPr lIns="0" bIns="360000" anchor="ctr" anchorCtr="0"/>
          <a:lstStyle>
            <a:lvl1pPr marL="0" indent="0">
              <a:buFont typeface="+mj-lt"/>
              <a:buNone/>
              <a:defRPr sz="4333">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9864951" y="6378000"/>
            <a:ext cx="1800000" cy="480000"/>
          </a:xfrm>
          <a:prstGeom prst="rect">
            <a:avLst/>
          </a:prstGeom>
        </p:spPr>
        <p:txBody>
          <a:bodyPr vert="horz" lIns="0" tIns="0" rIns="0" bIns="0" rtlCol="0" anchor="ctr" anchorCtr="0">
            <a:noAutofit/>
          </a:bodyPr>
          <a:lstStyle>
            <a:lvl1pPr algn="r">
              <a:defRPr sz="1000" b="1">
                <a:solidFill>
                  <a:schemeClr val="bg1"/>
                </a:solidFill>
              </a:defRPr>
            </a:lvl1pPr>
          </a:lstStyle>
          <a:p>
            <a:fld id="{733122C9-A0B9-462F-8757-0847AD287B63}" type="slidenum">
              <a:rPr lang="fr-FR" smtClean="0">
                <a:solidFill>
                  <a:srgbClr val="FFFFFF"/>
                </a:solidFill>
              </a:rPr>
              <a:pPr/>
              <a:t>‹N°›</a:t>
            </a:fld>
            <a:endParaRPr lang="fr-FR" dirty="0">
              <a:solidFill>
                <a:srgbClr val="FFFFFF"/>
              </a:solidFill>
            </a:endParaRP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Tree>
    <p:extLst>
      <p:ext uri="{BB962C8B-B14F-4D97-AF65-F5344CB8AC3E}">
        <p14:creationId xmlns:p14="http://schemas.microsoft.com/office/powerpoint/2010/main" val="101658970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737350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091844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4EA19884-7A29-DC4E-9311-A62E54788E52}" type="datetime1">
              <a:rPr lang="fr-FR" smtClean="0">
                <a:solidFill>
                  <a:srgbClr val="000000">
                    <a:alpha val="0"/>
                  </a:srgbClr>
                </a:solidFill>
              </a:rPr>
              <a:pPr/>
              <a:t>08/04/2024</a:t>
            </a:fld>
            <a:endParaRPr lang="fr-FR" dirty="0">
              <a:solidFill>
                <a:srgbClr val="000000">
                  <a:alpha val="0"/>
                </a:srgbClr>
              </a:solidFill>
            </a:endParaRPr>
          </a:p>
        </p:txBody>
      </p:sp>
      <p:sp>
        <p:nvSpPr>
          <p:cNvPr id="5" name="Espace réservé du pied de page 4"/>
          <p:cNvSpPr>
            <a:spLocks noGrp="1"/>
          </p:cNvSpPr>
          <p:nvPr>
            <p:ph type="ftr" sz="quarter" idx="11"/>
          </p:nvPr>
        </p:nvSpPr>
        <p:spPr bwMode="gray">
          <a:xfrm>
            <a:off x="431800" y="5460769"/>
            <a:ext cx="4320000" cy="597263"/>
          </a:xfrm>
        </p:spPr>
        <p:txBody>
          <a:bodyPr anchor="ctr" anchorCtr="0"/>
          <a:lstStyle>
            <a:lvl1pPr algn="l">
              <a:defRPr sz="1533"/>
            </a:lvl1pPr>
          </a:lstStyle>
          <a:p>
            <a:r>
              <a:rPr lang="fr-FR" dirty="0">
                <a:solidFill>
                  <a:srgbClr val="000000"/>
                </a:solidFill>
              </a:rPr>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solidFill>
                  <a:srgbClr val="000000">
                    <a:alpha val="0"/>
                  </a:srgbClr>
                </a:solidFill>
              </a:rPr>
              <a:pPr/>
              <a:t>‹N°›</a:t>
            </a:fld>
            <a:endParaRPr lang="fr-FR" dirty="0">
              <a:solidFill>
                <a:srgbClr val="000000">
                  <a:alpha val="0"/>
                </a:srgbClr>
              </a:solidFill>
            </a:endParaRPr>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8F927FF3-1B2D-5244-B021-F0D282DFE5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907" y="303601"/>
            <a:ext cx="3052299" cy="1967575"/>
          </a:xfrm>
          <a:prstGeom prst="rect">
            <a:avLst/>
          </a:prstGeom>
        </p:spPr>
      </p:pic>
      <p:sp>
        <p:nvSpPr>
          <p:cNvPr id="9" name="Espace réservé du titre 11">
            <a:extLst>
              <a:ext uri="{FF2B5EF4-FFF2-40B4-BE49-F238E27FC236}">
                <a16:creationId xmlns:a16="http://schemas.microsoft.com/office/drawing/2014/main" id="{59FB2B3E-557E-DB42-9DB7-D6A72FD3ABE4}"/>
              </a:ext>
            </a:extLst>
          </p:cNvPr>
          <p:cNvSpPr txBox="1">
            <a:spLocks/>
          </p:cNvSpPr>
          <p:nvPr userDrawn="1"/>
        </p:nvSpPr>
        <p:spPr>
          <a:xfrm>
            <a:off x="958850" y="3717033"/>
            <a:ext cx="10705769" cy="1498033"/>
          </a:xfrm>
          <a:prstGeom prst="rect">
            <a:avLst/>
          </a:prstGeom>
        </p:spPr>
        <p:txBody>
          <a:bodyPr vert="horz" lIns="121920" tIns="60960" rIns="121920" bIns="60960" rtlCol="0" anchor="ctr">
            <a:normAutofit/>
          </a:bodyPr>
          <a:lstStyle>
            <a:lvl1pPr marL="14288" indent="0" algn="l" defTabSz="914400" rtl="0" eaLnBrk="1" latinLnBrk="0" hangingPunct="1">
              <a:lnSpc>
                <a:spcPct val="90000"/>
              </a:lnSpc>
              <a:spcBef>
                <a:spcPct val="0"/>
              </a:spcBef>
              <a:buNone/>
              <a:tabLst/>
              <a:defRPr sz="2500" b="1" kern="1200">
                <a:solidFill>
                  <a:schemeClr val="tx1"/>
                </a:solidFill>
                <a:latin typeface="Marianne" charset="0"/>
                <a:ea typeface="Marianne" charset="0"/>
                <a:cs typeface="Marianne" charset="0"/>
              </a:defRPr>
            </a:lvl1pPr>
          </a:lstStyle>
          <a:p>
            <a:r>
              <a:rPr lang="fr-FR" sz="3333" dirty="0">
                <a:solidFill>
                  <a:srgbClr val="000000"/>
                </a:solidFill>
              </a:rPr>
              <a:t> </a:t>
            </a:r>
          </a:p>
        </p:txBody>
      </p:sp>
      <p:cxnSp>
        <p:nvCxnSpPr>
          <p:cNvPr id="14" name="Connecteur droit 13"/>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68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lid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solidFill>
                  <a:srgbClr val="000000"/>
                </a:solidFill>
              </a:rPr>
              <a:pPr/>
              <a:t>‹N°›</a:t>
            </a:fld>
            <a:endParaRPr lang="fr-FR" dirty="0">
              <a:solidFill>
                <a:srgbClr val="000000"/>
              </a:solidFill>
            </a:endParaRPr>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431800" y="6396842"/>
            <a:ext cx="1560000" cy="461159"/>
          </a:xfrm>
          <a:prstGeom prst="rect">
            <a:avLst/>
          </a:prstGeom>
        </p:spPr>
        <p:txBody>
          <a:bodyPr vert="horz" lIns="0" tIns="0" rIns="0" bIns="0" rtlCol="0" anchor="ctr" anchorCtr="0">
            <a:noAutofit/>
          </a:bodyPr>
          <a:lstStyle>
            <a:lvl1pPr algn="l">
              <a:defRPr sz="1000" b="1">
                <a:solidFill>
                  <a:schemeClr val="tx1"/>
                </a:solidFill>
              </a:defRPr>
            </a:lvl1p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431801" y="1664906"/>
            <a:ext cx="11232819" cy="323935"/>
          </a:xfrm>
        </p:spPr>
        <p:txBody>
          <a:bodyPr/>
          <a:lstStyle>
            <a:lvl1pPr marL="12700" indent="114297">
              <a:spcBef>
                <a:spcPts val="533"/>
              </a:spcBef>
              <a:spcAft>
                <a:spcPts val="1067"/>
              </a:spcAft>
              <a:buFont typeface="+mj-lt"/>
              <a:buNone/>
              <a:tabLst/>
              <a:defRPr sz="2000" b="1">
                <a:solidFill>
                  <a:schemeClr val="tx1">
                    <a:lumMod val="50000"/>
                    <a:lumOff val="50000"/>
                  </a:schemeClr>
                </a:solidFill>
              </a:defRPr>
            </a:lvl1pPr>
            <a:lvl2pPr marL="431989" indent="-191995">
              <a:spcBef>
                <a:spcPts val="800"/>
              </a:spcBef>
              <a:spcAft>
                <a:spcPts val="1067"/>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20" name="Espace réservé du pied de page 4">
            <a:extLst>
              <a:ext uri="{FF2B5EF4-FFF2-40B4-BE49-F238E27FC236}">
                <a16:creationId xmlns:a16="http://schemas.microsoft.com/office/drawing/2014/main" id="{99BFD6E0-B235-DA4F-9D70-E9444B53C48F}"/>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dirty="0">
                <a:solidFill>
                  <a:srgbClr val="000000"/>
                </a:solidFill>
              </a:rPr>
              <a:t>Direction interministérielle de la transformation publique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431800" y="2276872"/>
            <a:ext cx="11232445" cy="3840427"/>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424631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2.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1.png"/><Relationship Id="rId5" Type="http://schemas.openxmlformats.org/officeDocument/2006/relationships/slideLayout" Target="../slideLayouts/slideLayout25.xml"/><Relationship Id="rId10"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image" Target="../media/image2.jpeg"/><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image" Target="../media/image1.png"/><Relationship Id="rId5" Type="http://schemas.openxmlformats.org/officeDocument/2006/relationships/slideLayout" Target="../slideLayouts/slideLayout34.xml"/><Relationship Id="rId10" Type="http://schemas.openxmlformats.org/officeDocument/2006/relationships/theme" Target="../theme/theme4.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image" Target="../media/image2.jpeg"/><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image" Target="../media/image1.png"/><Relationship Id="rId5" Type="http://schemas.openxmlformats.org/officeDocument/2006/relationships/slideLayout" Target="../slideLayouts/slideLayout43.xml"/><Relationship Id="rId10" Type="http://schemas.openxmlformats.org/officeDocument/2006/relationships/theme" Target="../theme/theme5.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image" Target="../media/image2.jpeg"/><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image" Target="../media/image1.png"/><Relationship Id="rId5" Type="http://schemas.openxmlformats.org/officeDocument/2006/relationships/slideLayout" Target="../slideLayouts/slideLayout52.xml"/><Relationship Id="rId10" Type="http://schemas.openxmlformats.org/officeDocument/2006/relationships/theme" Target="../theme/theme6.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image" Target="../media/image2.jpeg"/><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image" Target="../media/image1.png"/><Relationship Id="rId5" Type="http://schemas.openxmlformats.org/officeDocument/2006/relationships/slideLayout" Target="../slideLayouts/slideLayout61.xml"/><Relationship Id="rId10" Type="http://schemas.openxmlformats.org/officeDocument/2006/relationships/theme" Target="../theme/theme7.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73.xml"/><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image" Target="../media/image2.jpeg"/><Relationship Id="rId2" Type="http://schemas.openxmlformats.org/officeDocument/2006/relationships/slideLayout" Target="../slideLayouts/slideLayout67.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image" Target="../media/image1.png"/><Relationship Id="rId5" Type="http://schemas.openxmlformats.org/officeDocument/2006/relationships/slideLayout" Target="../slideLayouts/slideLayout70.xml"/><Relationship Id="rId10" Type="http://schemas.openxmlformats.org/officeDocument/2006/relationships/theme" Target="../theme/theme8.xml"/><Relationship Id="rId4" Type="http://schemas.openxmlformats.org/officeDocument/2006/relationships/slideLayout" Target="../slideLayouts/slideLayout69.xml"/><Relationship Id="rId9"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2773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742" r:id="rId10"/>
    <p:sldLayoutId id="2147483743" r:id="rId11"/>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118967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590959"/>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636102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250283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346473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1367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431801" y="2276873"/>
            <a:ext cx="11233151" cy="3744416"/>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latin typeface="Marianne" charset="0"/>
                <a:ea typeface="Marianne" charset="0"/>
                <a:cs typeface="Marianne" charset="0"/>
              </a:defRPr>
            </a:lvl1pPr>
          </a:lstStyle>
          <a:p>
            <a:r>
              <a:rPr lang="fr-FR" dirty="0">
                <a:solidFill>
                  <a:srgbClr val="000000"/>
                </a:solidFill>
              </a:rPr>
              <a:t>Direction interministérielle de la transformation publique</a:t>
            </a:r>
          </a:p>
        </p:txBody>
      </p:sp>
      <p:sp>
        <p:nvSpPr>
          <p:cNvPr id="6" name="Espace réservé du numéro de diapositive 5"/>
          <p:cNvSpPr>
            <a:spLocks noGrp="1"/>
          </p:cNvSpPr>
          <p:nvPr>
            <p:ph type="sldNum" sz="quarter" idx="4"/>
          </p:nvPr>
        </p:nvSpPr>
        <p:spPr bwMode="gray">
          <a:xfrm>
            <a:off x="9864951" y="6545096"/>
            <a:ext cx="1800000" cy="312904"/>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solidFill>
                  <a:srgbClr val="000000"/>
                </a:solidFill>
              </a:rPr>
              <a:pPr/>
              <a:t>‹N°›</a:t>
            </a:fld>
            <a:endParaRPr lang="fr-FR" dirty="0">
              <a:solidFill>
                <a:srgbClr val="000000"/>
              </a:solidFill>
            </a:endParaRPr>
          </a:p>
        </p:txBody>
      </p:sp>
      <p:pic>
        <p:nvPicPr>
          <p:cNvPr id="7" name="Imag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gray">
          <a:xfrm>
            <a:off x="384000" y="144000"/>
            <a:ext cx="720000" cy="720000"/>
          </a:xfrm>
          <a:prstGeom prst="rect">
            <a:avLst/>
          </a:prstGeom>
        </p:spPr>
      </p:pic>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431801" y="910402"/>
            <a:ext cx="11233151" cy="719988"/>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420937" y="6501342"/>
            <a:ext cx="2743200" cy="242841"/>
          </a:xfrm>
          <a:prstGeom prst="rect">
            <a:avLst/>
          </a:prstGeom>
        </p:spPr>
        <p:txBody>
          <a:bodyPr vert="horz" lIns="91440" tIns="45720" rIns="91440" bIns="45720" rtlCol="0" anchor="ctr"/>
          <a:lstStyle>
            <a:lvl1pPr algn="l">
              <a:defRPr sz="1000" b="1">
                <a:solidFill>
                  <a:schemeClr val="tx1"/>
                </a:solidFill>
              </a:defRPr>
            </a:lvl1pPr>
          </a:lstStyle>
          <a:p>
            <a:fld id="{B858D49A-5A7A-574D-A0ED-52B5C1EFA876}" type="datetime1">
              <a:rPr lang="fr-FR" cap="all" smtClean="0">
                <a:solidFill>
                  <a:srgbClr val="000000"/>
                </a:solidFill>
              </a:rPr>
              <a:pPr/>
              <a:t>08/04/2024</a:t>
            </a:fld>
            <a:endParaRPr lang="fr-FR" cap="all" dirty="0">
              <a:solidFill>
                <a:srgbClr val="000000"/>
              </a:solidFill>
            </a:endParaRPr>
          </a:p>
        </p:txBody>
      </p:sp>
      <p:pic>
        <p:nvPicPr>
          <p:cNvPr id="11" name="Image 10">
            <a:extLst>
              <a:ext uri="{FF2B5EF4-FFF2-40B4-BE49-F238E27FC236}">
                <a16:creationId xmlns:a16="http://schemas.microsoft.com/office/drawing/2014/main" id="{CF162A95-DBF3-EB4D-94A9-B525B12195C6}"/>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gray">
          <a:xfrm>
            <a:off x="384000" y="194583"/>
            <a:ext cx="960000" cy="618835"/>
          </a:xfrm>
          <a:prstGeom prst="rect">
            <a:avLst/>
          </a:prstGeom>
        </p:spPr>
      </p:pic>
      <p:cxnSp>
        <p:nvCxnSpPr>
          <p:cNvPr id="13" name="Connecteur droit 12"/>
          <p:cNvCxnSpPr/>
          <p:nvPr userDrawn="1"/>
        </p:nvCxnSpPr>
        <p:spPr>
          <a:xfrm>
            <a:off x="431800" y="6309320"/>
            <a:ext cx="11424840" cy="0"/>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userDrawn="1"/>
        </p:nvCxnSpPr>
        <p:spPr>
          <a:xfrm>
            <a:off x="420938" y="6421017"/>
            <a:ext cx="11339692" cy="0"/>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userDrawn="1"/>
        </p:nvCxnSpPr>
        <p:spPr>
          <a:xfrm flipV="1">
            <a:off x="11856640" y="3717032"/>
            <a:ext cx="0" cy="2592288"/>
          </a:xfrm>
          <a:prstGeom prst="line">
            <a:avLst/>
          </a:prstGeom>
          <a:ln w="12700">
            <a:solidFill>
              <a:srgbClr val="484D7A"/>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userDrawn="1"/>
        </p:nvCxnSpPr>
        <p:spPr>
          <a:xfrm flipV="1">
            <a:off x="11760629" y="3044958"/>
            <a:ext cx="0" cy="3376061"/>
          </a:xfrm>
          <a:prstGeom prst="line">
            <a:avLst/>
          </a:prstGeom>
          <a:ln w="12700">
            <a:solidFill>
              <a:srgbClr val="F48F7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280057"/>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Lst>
  <p:hf hdr="0"/>
  <p:txStyles>
    <p:titleStyle>
      <a:lvl1pPr marL="19050" indent="0" algn="l" defTabSz="1219170" rtl="0" eaLnBrk="1" latinLnBrk="0" hangingPunct="1">
        <a:lnSpc>
          <a:spcPct val="90000"/>
        </a:lnSpc>
        <a:spcBef>
          <a:spcPct val="0"/>
        </a:spcBef>
        <a:buNone/>
        <a:tabLst/>
        <a:defRPr sz="3333" b="1" kern="1200">
          <a:solidFill>
            <a:srgbClr val="002060"/>
          </a:solidFill>
          <a:latin typeface="Marianne" charset="0"/>
          <a:ea typeface="Marianne" charset="0"/>
          <a:cs typeface="Marianne" charset="0"/>
        </a:defRPr>
      </a:lvl1pPr>
    </p:titleStyle>
    <p:bodyStyle>
      <a:lvl1pPr marL="122764" indent="0" algn="l" defTabSz="1219170" rtl="0" eaLnBrk="1" latinLnBrk="0" hangingPunct="1">
        <a:lnSpc>
          <a:spcPct val="100000"/>
        </a:lnSpc>
        <a:spcBef>
          <a:spcPts val="0"/>
        </a:spcBef>
        <a:spcAft>
          <a:spcPts val="667"/>
        </a:spcAft>
        <a:buFont typeface="Arial" pitchFamily="34" charset="0"/>
        <a:buNone/>
        <a:tabLst/>
        <a:defRPr sz="1867" b="0" kern="1200">
          <a:solidFill>
            <a:srgbClr val="E0896F"/>
          </a:solidFill>
          <a:latin typeface="Marianne" charset="0"/>
          <a:ea typeface="Marianne" charset="0"/>
          <a:cs typeface="Marianne" charset="0"/>
        </a:defRPr>
      </a:lvl1pPr>
      <a:lvl2pPr marL="468588" indent="-228594" algn="l" defTabSz="1219170" rtl="0" eaLnBrk="1" latinLnBrk="0" hangingPunct="1">
        <a:lnSpc>
          <a:spcPct val="100000"/>
        </a:lnSpc>
        <a:spcBef>
          <a:spcPts val="800"/>
        </a:spcBef>
        <a:spcAft>
          <a:spcPts val="800"/>
        </a:spcAft>
        <a:buSzPct val="100000"/>
        <a:buFont typeface="Arial" panose="020B0604020202020204" pitchFamily="34" charset="0"/>
        <a:buChar char="•"/>
        <a:defRPr sz="1600" kern="1200">
          <a:solidFill>
            <a:schemeClr val="tx1"/>
          </a:solidFill>
          <a:latin typeface="Marianne" charset="0"/>
          <a:ea typeface="Marianne" charset="0"/>
          <a:cs typeface="Marianne" charset="0"/>
        </a:defRPr>
      </a:lvl2pPr>
      <a:lvl3pPr marL="708582" indent="-228594" algn="l" defTabSz="1219170" rtl="0" eaLnBrk="1" latinLnBrk="0" hangingPunct="1">
        <a:lnSpc>
          <a:spcPct val="100000"/>
        </a:lnSpc>
        <a:spcBef>
          <a:spcPts val="133"/>
        </a:spcBef>
        <a:spcAft>
          <a:spcPts val="133"/>
        </a:spcAft>
        <a:buSzPct val="100000"/>
        <a:buFont typeface="Wingdings" pitchFamily="2" charset="2"/>
        <a:buChar char="§"/>
        <a:defRPr sz="1333" kern="1200">
          <a:solidFill>
            <a:schemeClr val="tx1"/>
          </a:solidFill>
          <a:latin typeface="Marianne" charset="0"/>
          <a:ea typeface="Marianne" charset="0"/>
          <a:cs typeface="Marianne" charset="0"/>
        </a:defRPr>
      </a:lvl3pPr>
      <a:lvl4pPr marL="948576" indent="-228594" algn="l" defTabSz="1219170" rtl="0" eaLnBrk="1" latinLnBrk="0" hangingPunct="1">
        <a:lnSpc>
          <a:spcPct val="100000"/>
        </a:lnSpc>
        <a:spcBef>
          <a:spcPts val="133"/>
        </a:spcBef>
        <a:spcAft>
          <a:spcPts val="133"/>
        </a:spcAft>
        <a:buSzPct val="100000"/>
        <a:buFont typeface="Arial" panose="020B0604020202020204" pitchFamily="34" charset="0"/>
        <a:buChar char="•"/>
        <a:defRPr sz="1067" kern="1200">
          <a:solidFill>
            <a:schemeClr val="tx1"/>
          </a:solidFill>
          <a:latin typeface="Marianne" charset="0"/>
          <a:ea typeface="Marianne" charset="0"/>
          <a:cs typeface="Marianne" charset="0"/>
        </a:defRPr>
      </a:lvl4pPr>
      <a:lvl5pPr marL="1236569" indent="-228594" algn="l" defTabSz="1219170" rtl="0" eaLnBrk="1" latinLnBrk="0" hangingPunct="1">
        <a:lnSpc>
          <a:spcPct val="100000"/>
        </a:lnSpc>
        <a:spcBef>
          <a:spcPts val="133"/>
        </a:spcBef>
        <a:spcAft>
          <a:spcPts val="133"/>
        </a:spcAft>
        <a:buSzPct val="100000"/>
        <a:buFont typeface="Wingdings" pitchFamily="2" charset="2"/>
        <a:buChar char="§"/>
        <a:defRPr sz="933" kern="1200">
          <a:solidFill>
            <a:schemeClr val="tx1"/>
          </a:solidFill>
          <a:latin typeface="Marianne" charset="0"/>
          <a:ea typeface="Marianne" charset="0"/>
          <a:cs typeface="Marianne"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267093"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31371" y="2948947"/>
            <a:ext cx="11233151" cy="719988"/>
          </a:xfrm>
        </p:spPr>
        <p:txBody>
          <a:bodyPr>
            <a:noAutofit/>
          </a:bodyPr>
          <a:lstStyle/>
          <a:p>
            <a:pPr algn="ctr">
              <a:spcBef>
                <a:spcPts val="1200"/>
              </a:spcBef>
              <a:spcAft>
                <a:spcPts val="1200"/>
              </a:spcAft>
            </a:pPr>
            <a:r>
              <a:rPr lang="fr-FR" sz="4000" dirty="0"/>
              <a:t>Partage des enjeux</a:t>
            </a:r>
            <a:br>
              <a:rPr lang="fr-FR" sz="4000" dirty="0"/>
            </a:br>
            <a:r>
              <a:rPr lang="fr-FR" sz="4000" dirty="0"/>
              <a:t>en vue d’un projet de loi </a:t>
            </a:r>
            <a:br>
              <a:rPr lang="fr-FR" sz="4000" dirty="0"/>
            </a:br>
            <a:r>
              <a:rPr lang="fr-FR" sz="4000" dirty="0"/>
              <a:t>pour l’efficacité de la fonction publique</a:t>
            </a:r>
            <a:br>
              <a:rPr lang="fr-FR" sz="4000" dirty="0"/>
            </a:br>
            <a:endParaRPr lang="fr-FR" sz="3200" b="0" i="1" dirty="0"/>
          </a:p>
        </p:txBody>
      </p:sp>
    </p:spTree>
    <p:extLst>
      <p:ext uri="{BB962C8B-B14F-4D97-AF65-F5344CB8AC3E}">
        <p14:creationId xmlns:p14="http://schemas.microsoft.com/office/powerpoint/2010/main" val="2333835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3228161-2DD8-4814-B0D9-20D70BFB3D62}"/>
              </a:ext>
            </a:extLst>
          </p:cNvPr>
          <p:cNvSpPr>
            <a:spLocks noGrp="1"/>
          </p:cNvSpPr>
          <p:nvPr>
            <p:ph type="sldNum" sz="quarter" idx="12"/>
          </p:nvPr>
        </p:nvSpPr>
        <p:spPr/>
        <p:txBody>
          <a:bodyPr/>
          <a:lstStyle/>
          <a:p>
            <a:fld id="{733122C9-A0B9-462F-8757-0847AD287B63}" type="slidenum">
              <a:rPr lang="fr-FR" smtClean="0">
                <a:solidFill>
                  <a:srgbClr val="000000"/>
                </a:solidFill>
              </a:rPr>
              <a:pPr/>
              <a:t>10</a:t>
            </a:fld>
            <a:endParaRPr lang="fr-FR" dirty="0">
              <a:solidFill>
                <a:srgbClr val="000000"/>
              </a:solidFill>
            </a:endParaRPr>
          </a:p>
        </p:txBody>
      </p:sp>
      <p:sp>
        <p:nvSpPr>
          <p:cNvPr id="3" name="Espace réservé de la date 2">
            <a:extLst>
              <a:ext uri="{FF2B5EF4-FFF2-40B4-BE49-F238E27FC236}">
                <a16:creationId xmlns:a16="http://schemas.microsoft.com/office/drawing/2014/main" id="{C4D46F5A-8FAD-480E-B237-673EABB6F3FF}"/>
              </a:ext>
            </a:extLst>
          </p:cNvPr>
          <p:cNvSpPr>
            <a:spLocks noGrp="1"/>
          </p:cNvSpPr>
          <p:nvPr>
            <p:ph type="dt" sz="half" idx="2"/>
          </p:nvPr>
        </p:nvSpPr>
        <p:spPr/>
        <p:txBody>
          <a:bodyPr/>
          <a:lstStyle/>
          <a:p>
            <a:fld id="{6A4A60EE-9D13-3442-9796-E718C6343EC1}" type="datetime1">
              <a:rPr lang="fr-FR" cap="all" smtClean="0">
                <a:solidFill>
                  <a:srgbClr val="000000"/>
                </a:solidFill>
              </a:rPr>
              <a:pPr/>
              <a:t>08/04/2024</a:t>
            </a:fld>
            <a:endParaRPr lang="fr-FR" cap="all" dirty="0">
              <a:solidFill>
                <a:srgbClr val="000000"/>
              </a:solidFill>
            </a:endParaRPr>
          </a:p>
        </p:txBody>
      </p:sp>
      <p:sp>
        <p:nvSpPr>
          <p:cNvPr id="15" name="ZoneTexte 14">
            <a:extLst>
              <a:ext uri="{FF2B5EF4-FFF2-40B4-BE49-F238E27FC236}">
                <a16:creationId xmlns:a16="http://schemas.microsoft.com/office/drawing/2014/main" id="{6BF3E702-37D0-DF22-B194-51852D537723}"/>
              </a:ext>
            </a:extLst>
          </p:cNvPr>
          <p:cNvSpPr txBox="1"/>
          <p:nvPr/>
        </p:nvSpPr>
        <p:spPr>
          <a:xfrm>
            <a:off x="431800" y="1662063"/>
            <a:ext cx="3240000" cy="1584000"/>
          </a:xfrm>
          <a:prstGeom prst="rect">
            <a:avLst/>
          </a:prstGeom>
          <a:noFill/>
          <a:ln w="28575">
            <a:solidFill>
              <a:srgbClr val="002060"/>
            </a:solidFill>
          </a:ln>
        </p:spPr>
        <p:txBody>
          <a:bodyPr wrap="square" rtlCol="0" anchor="ctr" anchorCtr="0">
            <a:noAutofit/>
          </a:bodyPr>
          <a:lstStyle/>
          <a:p>
            <a:pPr marL="0" marR="0" lvl="1" algn="ctr" defTabSz="1219170" rtl="0" eaLnBrk="1" fontAlgn="auto" latinLnBrk="0" hangingPunct="1">
              <a:lnSpc>
                <a:spcPct val="100000"/>
              </a:lnSpc>
              <a:spcBef>
                <a:spcPts val="0"/>
              </a:spcBef>
              <a:spcAft>
                <a:spcPts val="0"/>
              </a:spcAft>
              <a:buClrTx/>
              <a:buSzPct val="100000"/>
              <a:tabLst/>
              <a:defRPr/>
            </a:pPr>
            <a:r>
              <a:rPr kumimoji="0" lang="fr-FR" sz="1600" b="1" i="0" u="none" strike="noStrike" kern="1200" cap="none" spc="0" normalizeH="0" baseline="0" noProof="0" dirty="0">
                <a:ln>
                  <a:noFill/>
                </a:ln>
                <a:solidFill>
                  <a:srgbClr val="000000"/>
                </a:solidFill>
                <a:effectLst/>
                <a:uLnTx/>
                <a:uFillTx/>
                <a:latin typeface="Marianne" panose="02000000000000000000" pitchFamily="2" charset="0"/>
              </a:rPr>
              <a:t>Entrer</a:t>
            </a:r>
            <a:r>
              <a:rPr lang="fr-FR" sz="1600" b="1" dirty="0">
                <a:solidFill>
                  <a:srgbClr val="000000"/>
                </a:solidFill>
                <a:latin typeface="Marianne" panose="02000000000000000000" pitchFamily="2" charset="0"/>
              </a:rPr>
              <a:t> et </a:t>
            </a:r>
            <a:r>
              <a:rPr kumimoji="0" lang="fr-FR" sz="1600" b="1" i="0" u="none" strike="noStrike" kern="1200" cap="none" spc="0" normalizeH="0" baseline="0" noProof="0" dirty="0">
                <a:ln>
                  <a:noFill/>
                </a:ln>
                <a:solidFill>
                  <a:srgbClr val="000000"/>
                </a:solidFill>
                <a:effectLst/>
                <a:uLnTx/>
                <a:uFillTx/>
                <a:latin typeface="Marianne" panose="02000000000000000000" pitchFamily="2" charset="0"/>
              </a:rPr>
              <a:t>bouger </a:t>
            </a:r>
            <a:r>
              <a:rPr kumimoji="0" lang="fr-FR" sz="1600" b="0" i="0" u="none" strike="noStrike" kern="1200" cap="none" spc="0" normalizeH="0" baseline="0" noProof="0" dirty="0">
                <a:ln>
                  <a:noFill/>
                </a:ln>
                <a:solidFill>
                  <a:srgbClr val="000000"/>
                </a:solidFill>
                <a:effectLst/>
                <a:uLnTx/>
                <a:uFillTx/>
                <a:latin typeface="Marianne" panose="02000000000000000000" pitchFamily="2" charset="0"/>
              </a:rPr>
              <a:t>plus </a:t>
            </a:r>
            <a:r>
              <a:rPr lang="fr-FR" sz="1600" dirty="0">
                <a:solidFill>
                  <a:srgbClr val="000000"/>
                </a:solidFill>
                <a:latin typeface="Marianne" panose="02000000000000000000" pitchFamily="2" charset="0"/>
              </a:rPr>
              <a:t>facilement </a:t>
            </a:r>
            <a:r>
              <a:rPr kumimoji="0" lang="fr-FR" sz="1600" b="0" i="0" u="none" strike="noStrike" kern="1200" cap="none" spc="0" normalizeH="0" baseline="0" noProof="0" dirty="0">
                <a:ln>
                  <a:noFill/>
                </a:ln>
                <a:solidFill>
                  <a:srgbClr val="000000"/>
                </a:solidFill>
                <a:effectLst/>
                <a:uLnTx/>
                <a:uFillTx/>
                <a:latin typeface="Marianne" panose="02000000000000000000" pitchFamily="2" charset="0"/>
              </a:rPr>
              <a:t>dans </a:t>
            </a:r>
            <a:r>
              <a:rPr lang="fr-FR" sz="1600" dirty="0">
                <a:solidFill>
                  <a:srgbClr val="000000"/>
                </a:solidFill>
                <a:latin typeface="Marianne" panose="02000000000000000000" pitchFamily="2" charset="0"/>
              </a:rPr>
              <a:t>la</a:t>
            </a:r>
            <a:r>
              <a:rPr kumimoji="0" lang="fr-FR" sz="1600" b="0" i="0" u="none" strike="noStrike" kern="1200" cap="none" spc="0" normalizeH="0" baseline="0" noProof="0" dirty="0">
                <a:ln>
                  <a:noFill/>
                </a:ln>
                <a:solidFill>
                  <a:srgbClr val="000000"/>
                </a:solidFill>
                <a:effectLst/>
                <a:uLnTx/>
                <a:uFillTx/>
                <a:latin typeface="Marianne" panose="02000000000000000000" pitchFamily="2" charset="0"/>
              </a:rPr>
              <a:t> fonction publique</a:t>
            </a:r>
          </a:p>
        </p:txBody>
      </p:sp>
      <p:sp>
        <p:nvSpPr>
          <p:cNvPr id="23" name="ZoneTexte 22">
            <a:extLst>
              <a:ext uri="{FF2B5EF4-FFF2-40B4-BE49-F238E27FC236}">
                <a16:creationId xmlns:a16="http://schemas.microsoft.com/office/drawing/2014/main" id="{ABF90AC1-1A94-40D9-B625-E092854BEAF5}"/>
              </a:ext>
            </a:extLst>
          </p:cNvPr>
          <p:cNvSpPr txBox="1"/>
          <p:nvPr/>
        </p:nvSpPr>
        <p:spPr>
          <a:xfrm rot="10800000" flipV="1">
            <a:off x="1069038" y="3506958"/>
            <a:ext cx="10506270" cy="2062103"/>
          </a:xfrm>
          <a:prstGeom prst="rect">
            <a:avLst/>
          </a:prstGeom>
          <a:noFill/>
        </p:spPr>
        <p:txBody>
          <a:bodyPr wrap="square" rtlCol="0">
            <a:spAutoFit/>
          </a:bodyPr>
          <a:lstStyle/>
          <a:p>
            <a:pPr algn="just"/>
            <a:endParaRPr kumimoji="0" lang="fr-FR" sz="1600" b="0" i="0" u="none" strike="noStrike" kern="1200" cap="none" spc="0" normalizeH="0" baseline="0" noProof="0" dirty="0">
              <a:ln>
                <a:noFill/>
              </a:ln>
              <a:effectLst/>
              <a:uLnTx/>
              <a:uFillTx/>
              <a:latin typeface="Marianne" panose="02000000000000000000" pitchFamily="2" charset="0"/>
            </a:endParaRPr>
          </a:p>
          <a:p>
            <a:pPr algn="just"/>
            <a:r>
              <a:rPr kumimoji="0" lang="fr-FR" sz="1600" b="0" i="0" u="none" strike="noStrike" kern="1200" cap="none" spc="0" normalizeH="0" baseline="0" noProof="0" dirty="0">
                <a:ln>
                  <a:noFill/>
                </a:ln>
                <a:solidFill>
                  <a:srgbClr val="000000"/>
                </a:solidFill>
                <a:effectLst/>
                <a:uLnTx/>
                <a:uFillTx/>
                <a:latin typeface="Marianne" charset="0"/>
              </a:rPr>
              <a:t>Une démarche à la fois </a:t>
            </a:r>
            <a:r>
              <a:rPr kumimoji="0" lang="fr-FR" sz="1600" b="1" i="0" u="none" strike="noStrike" kern="1200" cap="none" spc="0" normalizeH="0" baseline="0" noProof="0" dirty="0">
                <a:ln>
                  <a:noFill/>
                </a:ln>
                <a:solidFill>
                  <a:srgbClr val="000000"/>
                </a:solidFill>
                <a:effectLst/>
                <a:uLnTx/>
                <a:uFillTx/>
                <a:latin typeface="Marianne" charset="0"/>
              </a:rPr>
              <a:t>volontariste et pragmatique </a:t>
            </a:r>
            <a:r>
              <a:rPr kumimoji="0" lang="fr-FR" sz="1600" b="0" i="0" u="none" strike="noStrike" kern="1200" cap="none" spc="0" normalizeH="0" baseline="0" noProof="0" dirty="0">
                <a:ln>
                  <a:noFill/>
                </a:ln>
                <a:solidFill>
                  <a:srgbClr val="000000"/>
                </a:solidFill>
                <a:effectLst/>
                <a:uLnTx/>
                <a:uFillTx/>
                <a:latin typeface="Marianne" charset="0"/>
              </a:rPr>
              <a:t>: libérer les énergies, lever des freins et simplifier plutôt que créer de nouvelles règles, gérer moins par la norme que par la reconnaissance des compétences, mieux valoriser et protéger nos agents.</a:t>
            </a:r>
          </a:p>
          <a:p>
            <a:pPr algn="just"/>
            <a:endParaRPr lang="fr-FR" sz="1600" dirty="0">
              <a:solidFill>
                <a:srgbClr val="000000"/>
              </a:solidFill>
              <a:latin typeface="Marianne" charset="0"/>
            </a:endParaRPr>
          </a:p>
          <a:p>
            <a:pPr algn="just"/>
            <a:r>
              <a:rPr kumimoji="0" lang="fr-FR" sz="1600" b="0" i="0" u="none" strike="noStrike" kern="1200" cap="none" spc="0" normalizeH="0" baseline="0" noProof="0" dirty="0">
                <a:ln>
                  <a:noFill/>
                </a:ln>
                <a:solidFill>
                  <a:srgbClr val="000000"/>
                </a:solidFill>
                <a:effectLst/>
                <a:uLnTx/>
                <a:uFillTx/>
                <a:latin typeface="Marianne" charset="0"/>
              </a:rPr>
              <a:t>Des propositions qui soit apportent directement des </a:t>
            </a:r>
            <a:r>
              <a:rPr kumimoji="0" lang="fr-FR" sz="1600" b="1" i="0" u="none" strike="noStrike" kern="1200" cap="none" spc="0" normalizeH="0" baseline="0" noProof="0" dirty="0">
                <a:ln>
                  <a:noFill/>
                </a:ln>
                <a:solidFill>
                  <a:srgbClr val="000000"/>
                </a:solidFill>
                <a:effectLst/>
                <a:uLnTx/>
                <a:uFillTx/>
                <a:latin typeface="Marianne" charset="0"/>
              </a:rPr>
              <a:t>réponses opérationnelles</a:t>
            </a:r>
            <a:r>
              <a:rPr kumimoji="0" lang="fr-FR" sz="1600" b="0" i="0" u="none" strike="noStrike" kern="1200" cap="none" spc="0" normalizeH="0" baseline="0" noProof="0" dirty="0">
                <a:ln>
                  <a:noFill/>
                </a:ln>
                <a:solidFill>
                  <a:srgbClr val="000000"/>
                </a:solidFill>
                <a:effectLst/>
                <a:uLnTx/>
                <a:uFillTx/>
                <a:latin typeface="Marianne" charset="0"/>
              </a:rPr>
              <a:t>, soit constituent des points d’appui à des </a:t>
            </a:r>
            <a:r>
              <a:rPr kumimoji="0" lang="fr-FR" sz="1600" b="1" i="0" u="none" strike="noStrike" kern="1200" cap="none" spc="0" normalizeH="0" baseline="0" noProof="0" dirty="0">
                <a:ln>
                  <a:noFill/>
                </a:ln>
                <a:solidFill>
                  <a:srgbClr val="000000"/>
                </a:solidFill>
                <a:effectLst/>
                <a:uLnTx/>
                <a:uFillTx/>
                <a:latin typeface="Marianne" charset="0"/>
              </a:rPr>
              <a:t>chantiers de négociation et des déclinaisons </a:t>
            </a:r>
            <a:r>
              <a:rPr kumimoji="0" lang="fr-FR" sz="1600" b="0" i="0" u="none" strike="noStrike" kern="1200" cap="none" spc="0" normalizeH="0" baseline="0" noProof="0" dirty="0">
                <a:ln>
                  <a:noFill/>
                </a:ln>
                <a:solidFill>
                  <a:srgbClr val="000000"/>
                </a:solidFill>
                <a:effectLst/>
                <a:uLnTx/>
                <a:uFillTx/>
                <a:latin typeface="Marianne" charset="0"/>
              </a:rPr>
              <a:t>au sein des versants, des administrations ou des métiers. </a:t>
            </a:r>
          </a:p>
        </p:txBody>
      </p:sp>
      <p:sp>
        <p:nvSpPr>
          <p:cNvPr id="28" name="Flèche vers la droite 27">
            <a:extLst>
              <a:ext uri="{FF2B5EF4-FFF2-40B4-BE49-F238E27FC236}">
                <a16:creationId xmlns:a16="http://schemas.microsoft.com/office/drawing/2014/main" id="{831E5152-7212-A689-6CB5-C1925D614304}"/>
              </a:ext>
            </a:extLst>
          </p:cNvPr>
          <p:cNvSpPr/>
          <p:nvPr/>
        </p:nvSpPr>
        <p:spPr>
          <a:xfrm>
            <a:off x="179198" y="4073843"/>
            <a:ext cx="756000" cy="252000"/>
          </a:xfrm>
          <a:prstGeom prst="rightArrow">
            <a:avLst>
              <a:gd name="adj1" fmla="val 50000"/>
              <a:gd name="adj2" fmla="val 106029"/>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a droite 27">
            <a:extLst>
              <a:ext uri="{FF2B5EF4-FFF2-40B4-BE49-F238E27FC236}">
                <a16:creationId xmlns:a16="http://schemas.microsoft.com/office/drawing/2014/main" id="{3BB1DFD5-F61B-4F0B-B8FA-8BBE1071B187}"/>
              </a:ext>
            </a:extLst>
          </p:cNvPr>
          <p:cNvSpPr/>
          <p:nvPr/>
        </p:nvSpPr>
        <p:spPr>
          <a:xfrm>
            <a:off x="179198" y="5081623"/>
            <a:ext cx="756000" cy="252000"/>
          </a:xfrm>
          <a:prstGeom prst="rightArrow">
            <a:avLst>
              <a:gd name="adj1" fmla="val 50000"/>
              <a:gd name="adj2" fmla="val 106029"/>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Titre 1">
            <a:extLst>
              <a:ext uri="{FF2B5EF4-FFF2-40B4-BE49-F238E27FC236}">
                <a16:creationId xmlns:a16="http://schemas.microsoft.com/office/drawing/2014/main" id="{D2D5E95E-F8EE-42E9-8ADE-FAFE7F5872ED}"/>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marL="12700" marR="0" lvl="0" indent="114297" algn="ctr" defTabSz="1219170" rtl="0" eaLnBrk="1" fontAlgn="auto" latinLnBrk="0" hangingPunct="1">
              <a:lnSpc>
                <a:spcPct val="100000"/>
              </a:lnSpc>
              <a:spcBef>
                <a:spcPts val="533"/>
              </a:spcBef>
              <a:spcAft>
                <a:spcPts val="1067"/>
              </a:spcAft>
              <a:buClrTx/>
              <a:buSzTx/>
              <a:buFont typeface="+mj-lt"/>
              <a:buNone/>
              <a:tabLst/>
              <a:defRPr/>
            </a:pPr>
            <a:r>
              <a:rPr kumimoji="0" lang="fr-FR" sz="2700" b="1" i="0" u="none" strike="noStrike" kern="1200" cap="none" spc="0" normalizeH="0" baseline="0" noProof="0" dirty="0">
                <a:ln>
                  <a:noFill/>
                </a:ln>
                <a:solidFill>
                  <a:srgbClr val="002060"/>
                </a:solidFill>
                <a:effectLst/>
                <a:uLnTx/>
                <a:uFillTx/>
                <a:latin typeface="Marianne" charset="0"/>
              </a:rPr>
              <a:t>Axes </a:t>
            </a:r>
            <a:r>
              <a:rPr kumimoji="0" lang="fr-FR" sz="2700" b="1" i="0" u="none" strike="noStrike" kern="1200" cap="none" spc="0" normalizeH="0" baseline="0" noProof="0" dirty="0">
                <a:ln>
                  <a:noFill/>
                </a:ln>
                <a:effectLst/>
                <a:uLnTx/>
                <a:uFillTx/>
                <a:latin typeface="Marianne" charset="0"/>
              </a:rPr>
              <a:t>principaux</a:t>
            </a:r>
            <a:r>
              <a:rPr kumimoji="0" lang="fr-FR" sz="2700" b="1" i="0" u="none" strike="noStrike" kern="1200" cap="none" spc="0" normalizeH="0" baseline="0" noProof="0" dirty="0">
                <a:ln>
                  <a:noFill/>
                </a:ln>
                <a:solidFill>
                  <a:srgbClr val="002060"/>
                </a:solidFill>
                <a:effectLst/>
                <a:uLnTx/>
                <a:uFillTx/>
                <a:latin typeface="Marianne" charset="0"/>
              </a:rPr>
              <a:t> de réflexion pour un projet de loi Fonction publique</a:t>
            </a:r>
          </a:p>
        </p:txBody>
      </p:sp>
      <p:sp>
        <p:nvSpPr>
          <p:cNvPr id="5" name="ZoneTexte 4">
            <a:extLst>
              <a:ext uri="{FF2B5EF4-FFF2-40B4-BE49-F238E27FC236}">
                <a16:creationId xmlns:a16="http://schemas.microsoft.com/office/drawing/2014/main" id="{DE780258-57F9-4A77-AD0F-DAB38C570854}"/>
              </a:ext>
            </a:extLst>
          </p:cNvPr>
          <p:cNvSpPr txBox="1"/>
          <p:nvPr/>
        </p:nvSpPr>
        <p:spPr>
          <a:xfrm>
            <a:off x="4434038" y="1656929"/>
            <a:ext cx="3240000" cy="1584000"/>
          </a:xfrm>
          <a:prstGeom prst="rect">
            <a:avLst/>
          </a:prstGeom>
          <a:noFill/>
          <a:ln w="28575">
            <a:solidFill>
              <a:srgbClr val="002060"/>
            </a:solidFill>
          </a:ln>
        </p:spPr>
        <p:txBody>
          <a:bodyPr wrap="square"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srgbClr val="000000"/>
                </a:solidFill>
                <a:effectLst/>
                <a:uLnTx/>
                <a:uFillTx/>
                <a:latin typeface="Marianne" panose="02000000000000000000" pitchFamily="2" charset="0"/>
              </a:rPr>
              <a:t>Récompenser (promouvoir, mieux rémunérer…) l’engagement pour l’amélioration du service public </a:t>
            </a:r>
          </a:p>
        </p:txBody>
      </p:sp>
      <p:sp>
        <p:nvSpPr>
          <p:cNvPr id="7" name="ZoneTexte 6">
            <a:extLst>
              <a:ext uri="{FF2B5EF4-FFF2-40B4-BE49-F238E27FC236}">
                <a16:creationId xmlns:a16="http://schemas.microsoft.com/office/drawing/2014/main" id="{A691DA3B-D477-423C-8176-4ED72D8D91BA}"/>
              </a:ext>
            </a:extLst>
          </p:cNvPr>
          <p:cNvSpPr txBox="1"/>
          <p:nvPr/>
        </p:nvSpPr>
        <p:spPr>
          <a:xfrm>
            <a:off x="8436276" y="1654243"/>
            <a:ext cx="3240000" cy="1584000"/>
          </a:xfrm>
          <a:prstGeom prst="rect">
            <a:avLst/>
          </a:prstGeom>
          <a:noFill/>
          <a:ln w="28575">
            <a:solidFill>
              <a:srgbClr val="00206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Marianne" panose="02000000000000000000" pitchFamily="2" charset="0"/>
              </a:rPr>
              <a:t>Mieux valoriser </a:t>
            </a:r>
            <a:r>
              <a:rPr kumimoji="0" lang="fr-FR" sz="1600" b="1" i="0" u="none" strike="noStrike" kern="1200" cap="none" spc="0" normalizeH="0" baseline="0" noProof="0" dirty="0">
                <a:ln>
                  <a:noFill/>
                </a:ln>
                <a:solidFill>
                  <a:srgbClr val="000000"/>
                </a:solidFill>
                <a:effectLst/>
                <a:uLnTx/>
                <a:uFillTx/>
                <a:latin typeface="Marianne" panose="02000000000000000000" pitchFamily="2" charset="0"/>
              </a:rPr>
              <a:t>l’acquisition des compétences et la formation continue, </a:t>
            </a:r>
            <a:r>
              <a:rPr kumimoji="0" lang="fr-FR" sz="1600" b="0" i="0" u="none" strike="noStrike" kern="1200" cap="none" spc="0" normalizeH="0" baseline="0" noProof="0" dirty="0">
                <a:ln>
                  <a:noFill/>
                </a:ln>
                <a:solidFill>
                  <a:srgbClr val="000000"/>
                </a:solidFill>
                <a:effectLst/>
                <a:uLnTx/>
                <a:uFillTx/>
                <a:latin typeface="Marianne" panose="02000000000000000000" pitchFamily="2" charset="0"/>
              </a:rPr>
              <a:t>dans un monde du travail transformé par des rapides et profondes évolutions des métiers</a:t>
            </a:r>
          </a:p>
        </p:txBody>
      </p:sp>
    </p:spTree>
    <p:extLst>
      <p:ext uri="{BB962C8B-B14F-4D97-AF65-F5344CB8AC3E}">
        <p14:creationId xmlns:p14="http://schemas.microsoft.com/office/powerpoint/2010/main" val="2965760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6DD8D16-9928-40D5-A3B6-DC31E85A31A5}"/>
              </a:ext>
            </a:extLst>
          </p:cNvPr>
          <p:cNvSpPr/>
          <p:nvPr/>
        </p:nvSpPr>
        <p:spPr>
          <a:xfrm>
            <a:off x="2089916" y="1843682"/>
            <a:ext cx="1593251" cy="3885202"/>
          </a:xfrm>
          <a:prstGeom prst="rect">
            <a:avLst/>
          </a:prstGeom>
          <a:solidFill>
            <a:srgbClr val="00B0F0">
              <a:alpha val="63137"/>
            </a:srgb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fr-FR" sz="1400" b="1" dirty="0">
                <a:solidFill>
                  <a:schemeClr val="bg1"/>
                </a:solidFill>
                <a:latin typeface="Marianne" panose="02000000000000000000" pitchFamily="2" charset="0"/>
              </a:rPr>
              <a:t>Comment fluidifier les mobilités, mieux gérer les parcours professionnels ? </a:t>
            </a:r>
          </a:p>
          <a:p>
            <a:pPr algn="ctr"/>
            <a:endParaRPr lang="fr-FR" sz="1400" i="1" dirty="0">
              <a:solidFill>
                <a:schemeClr val="bg1"/>
              </a:solidFill>
              <a:latin typeface="Marianne" panose="02000000000000000000" pitchFamily="2" charset="0"/>
            </a:endParaRPr>
          </a:p>
        </p:txBody>
      </p:sp>
      <p:sp>
        <p:nvSpPr>
          <p:cNvPr id="12" name="Rectangle 11">
            <a:extLst>
              <a:ext uri="{FF2B5EF4-FFF2-40B4-BE49-F238E27FC236}">
                <a16:creationId xmlns:a16="http://schemas.microsoft.com/office/drawing/2014/main" id="{C6F2F170-1F32-4FBF-8D57-37AACD11766E}"/>
              </a:ext>
            </a:extLst>
          </p:cNvPr>
          <p:cNvSpPr/>
          <p:nvPr/>
        </p:nvSpPr>
        <p:spPr>
          <a:xfrm>
            <a:off x="7859919" y="1843684"/>
            <a:ext cx="1896729" cy="3885199"/>
          </a:xfrm>
          <a:prstGeom prst="rect">
            <a:avLst/>
          </a:prstGeom>
          <a:solidFill>
            <a:srgbClr val="FFC000"/>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fr-FR" sz="1400" b="1" dirty="0">
                <a:solidFill>
                  <a:schemeClr val="bg1"/>
                </a:solidFill>
                <a:latin typeface="Marianne" panose="02000000000000000000" pitchFamily="2" charset="0"/>
              </a:rPr>
              <a:t>Comment mieux  récompenser l’engagement, le mérites et les résultats par la rémunération ? </a:t>
            </a:r>
          </a:p>
          <a:p>
            <a:pPr algn="ctr"/>
            <a:endParaRPr lang="fr-FR" sz="1400" i="1" dirty="0">
              <a:solidFill>
                <a:schemeClr val="bg1"/>
              </a:solidFill>
              <a:latin typeface="Marianne" panose="02000000000000000000" pitchFamily="2" charset="0"/>
            </a:endParaRPr>
          </a:p>
        </p:txBody>
      </p:sp>
      <p:sp>
        <p:nvSpPr>
          <p:cNvPr id="13" name="Rectangle 12">
            <a:extLst>
              <a:ext uri="{FF2B5EF4-FFF2-40B4-BE49-F238E27FC236}">
                <a16:creationId xmlns:a16="http://schemas.microsoft.com/office/drawing/2014/main" id="{83350D05-C739-454E-ACBA-E92D2E0757CE}"/>
              </a:ext>
            </a:extLst>
          </p:cNvPr>
          <p:cNvSpPr/>
          <p:nvPr/>
        </p:nvSpPr>
        <p:spPr>
          <a:xfrm>
            <a:off x="9909941" y="1839184"/>
            <a:ext cx="1729345" cy="3894199"/>
          </a:xfrm>
          <a:prstGeom prst="rec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fr-FR" sz="1400" b="1" dirty="0">
                <a:solidFill>
                  <a:schemeClr val="bg1"/>
                </a:solidFill>
                <a:latin typeface="Marianne" panose="02000000000000000000" pitchFamily="2" charset="0"/>
              </a:rPr>
              <a:t>Comment mieux protéger les agents publics ?</a:t>
            </a:r>
            <a:endParaRPr lang="fr-FR" sz="1400" i="1" dirty="0">
              <a:solidFill>
                <a:schemeClr val="bg1"/>
              </a:solidFill>
              <a:latin typeface="Marianne" panose="02000000000000000000" pitchFamily="2" charset="0"/>
            </a:endParaRPr>
          </a:p>
          <a:p>
            <a:pPr algn="ctr"/>
            <a:endParaRPr lang="fr-FR" sz="1400" i="1" dirty="0">
              <a:solidFill>
                <a:schemeClr val="bg1"/>
              </a:solidFill>
              <a:latin typeface="Marianne" panose="02000000000000000000" pitchFamily="2" charset="0"/>
            </a:endParaRPr>
          </a:p>
        </p:txBody>
      </p:sp>
      <p:sp>
        <p:nvSpPr>
          <p:cNvPr id="3" name="Rectangle 2">
            <a:extLst>
              <a:ext uri="{FF2B5EF4-FFF2-40B4-BE49-F238E27FC236}">
                <a16:creationId xmlns:a16="http://schemas.microsoft.com/office/drawing/2014/main" id="{B37CF4CF-2AAA-41A8-BA9B-D5A402D53920}"/>
              </a:ext>
            </a:extLst>
          </p:cNvPr>
          <p:cNvSpPr/>
          <p:nvPr/>
        </p:nvSpPr>
        <p:spPr>
          <a:xfrm>
            <a:off x="6096000" y="1843683"/>
            <a:ext cx="1584960" cy="3885200"/>
          </a:xfrm>
          <a:prstGeom prst="rect">
            <a:avLst/>
          </a:prstGeom>
          <a:solidFill>
            <a:srgbClr val="0082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bg1"/>
                </a:solidFill>
                <a:latin typeface="Marianne" panose="02000000000000000000" pitchFamily="2" charset="0"/>
              </a:rPr>
              <a:t>Comment mettre l’évaluation professionnelle au cœur du management ? </a:t>
            </a:r>
          </a:p>
          <a:p>
            <a:pPr algn="ctr"/>
            <a:endParaRPr lang="fr-FR" sz="1400" dirty="0"/>
          </a:p>
        </p:txBody>
      </p:sp>
      <p:sp>
        <p:nvSpPr>
          <p:cNvPr id="4" name="Rectangle 3">
            <a:extLst>
              <a:ext uri="{FF2B5EF4-FFF2-40B4-BE49-F238E27FC236}">
                <a16:creationId xmlns:a16="http://schemas.microsoft.com/office/drawing/2014/main" id="{54CCCB42-3194-4F35-8AD1-3BE2C7E38D5A}"/>
              </a:ext>
            </a:extLst>
          </p:cNvPr>
          <p:cNvSpPr/>
          <p:nvPr/>
        </p:nvSpPr>
        <p:spPr>
          <a:xfrm>
            <a:off x="3823680" y="1839183"/>
            <a:ext cx="2153601" cy="3894201"/>
          </a:xfrm>
          <a:prstGeom prst="rect">
            <a:avLst/>
          </a:prstGeom>
          <a:solidFill>
            <a:srgbClr val="C000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bg1"/>
                </a:solidFill>
                <a:latin typeface="Marianne" panose="02000000000000000000" pitchFamily="2" charset="0"/>
              </a:rPr>
              <a:t>Quelle place donner aux logiques professionnelles propres aux grands domaines d’activité et aux métiers, pour mieux construire les parcours de carrière ? </a:t>
            </a:r>
          </a:p>
          <a:p>
            <a:pPr algn="ctr"/>
            <a:endParaRPr lang="fr-FR" sz="1400" dirty="0"/>
          </a:p>
        </p:txBody>
      </p:sp>
      <p:sp>
        <p:nvSpPr>
          <p:cNvPr id="9" name="Titre 1">
            <a:extLst>
              <a:ext uri="{FF2B5EF4-FFF2-40B4-BE49-F238E27FC236}">
                <a16:creationId xmlns:a16="http://schemas.microsoft.com/office/drawing/2014/main" id="{72BF68AE-6C50-40AA-BC07-B02F27D7C05E}"/>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marL="12700" marR="0" lvl="0" indent="114297" algn="ctr" defTabSz="1219170" rtl="0" eaLnBrk="1" fontAlgn="auto" latinLnBrk="0" hangingPunct="1">
              <a:lnSpc>
                <a:spcPct val="100000"/>
              </a:lnSpc>
              <a:spcBef>
                <a:spcPts val="533"/>
              </a:spcBef>
              <a:spcAft>
                <a:spcPts val="1067"/>
              </a:spcAft>
              <a:buClrTx/>
              <a:buSzTx/>
              <a:buFont typeface="+mj-lt"/>
              <a:buNone/>
              <a:tabLst/>
              <a:defRPr/>
            </a:pPr>
            <a:r>
              <a:rPr kumimoji="0" lang="fr-FR" sz="3000" b="1" i="0" u="none" strike="noStrike" kern="1200" cap="none" spc="0" normalizeH="0" baseline="0" noProof="0" dirty="0">
                <a:ln>
                  <a:noFill/>
                </a:ln>
                <a:solidFill>
                  <a:srgbClr val="002060"/>
                </a:solidFill>
                <a:effectLst/>
                <a:uLnTx/>
                <a:uFillTx/>
                <a:latin typeface="Marianne" charset="0"/>
              </a:rPr>
              <a:t>A quelles questions le projet de loi </a:t>
            </a:r>
            <a:r>
              <a:rPr lang="fr-FR" dirty="0"/>
              <a:t>devra-t</a:t>
            </a:r>
            <a:r>
              <a:rPr kumimoji="0" lang="fr-FR" sz="3000" b="1" i="0" u="none" strike="noStrike" kern="1200" cap="none" spc="0" normalizeH="0" baseline="0" noProof="0" dirty="0">
                <a:ln>
                  <a:noFill/>
                </a:ln>
                <a:solidFill>
                  <a:srgbClr val="002060"/>
                </a:solidFill>
                <a:effectLst/>
                <a:uLnTx/>
                <a:uFillTx/>
                <a:latin typeface="Marianne" charset="0"/>
              </a:rPr>
              <a:t>-il répondre ?</a:t>
            </a:r>
            <a:endParaRPr kumimoji="0" lang="fr-FR" sz="2700" b="1" i="0" u="none" strike="noStrike" kern="1200" cap="none" spc="0" normalizeH="0" baseline="0" noProof="0" dirty="0">
              <a:ln>
                <a:noFill/>
              </a:ln>
              <a:solidFill>
                <a:srgbClr val="002060"/>
              </a:solidFill>
              <a:effectLst/>
              <a:uLnTx/>
              <a:uFillTx/>
              <a:latin typeface="Marianne" charset="0"/>
            </a:endParaRPr>
          </a:p>
        </p:txBody>
      </p:sp>
      <p:sp>
        <p:nvSpPr>
          <p:cNvPr id="2" name="ZoneTexte 1">
            <a:extLst>
              <a:ext uri="{FF2B5EF4-FFF2-40B4-BE49-F238E27FC236}">
                <a16:creationId xmlns:a16="http://schemas.microsoft.com/office/drawing/2014/main" id="{95F86647-6B37-4D6C-8921-00E8D32F7E6D}"/>
              </a:ext>
            </a:extLst>
          </p:cNvPr>
          <p:cNvSpPr txBox="1"/>
          <p:nvPr/>
        </p:nvSpPr>
        <p:spPr>
          <a:xfrm>
            <a:off x="505480" y="1839183"/>
            <a:ext cx="1465717" cy="3888000"/>
          </a:xfrm>
          <a:prstGeom prst="rect">
            <a:avLst/>
          </a:prstGeom>
          <a:solidFill>
            <a:srgbClr val="002060"/>
          </a:solidFill>
          <a:ln>
            <a:solidFill>
              <a:srgbClr val="002060"/>
            </a:solidFill>
          </a:ln>
        </p:spPr>
        <p:txBody>
          <a:bodyPr wrap="square" rtlCol="0" anchor="ctr" anchorCtr="0">
            <a:noAutofit/>
          </a:bodyPr>
          <a:lstStyle/>
          <a:p>
            <a:pPr algn="ctr"/>
            <a:r>
              <a:rPr lang="fr-FR" sz="1400" b="1" dirty="0">
                <a:solidFill>
                  <a:schemeClr val="bg1"/>
                </a:solidFill>
                <a:latin typeface="Marianne" panose="02000000000000000000" pitchFamily="2" charset="0"/>
              </a:rPr>
              <a:t>Comment faciliter l’entrée dans la fonction publique de talents plus diversifiés ?</a:t>
            </a:r>
          </a:p>
        </p:txBody>
      </p:sp>
    </p:spTree>
    <p:extLst>
      <p:ext uri="{BB962C8B-B14F-4D97-AF65-F5344CB8AC3E}">
        <p14:creationId xmlns:p14="http://schemas.microsoft.com/office/powerpoint/2010/main" val="1392308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419420" y="1192265"/>
            <a:ext cx="3672000" cy="900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Quelle place réaffirmer </a:t>
            </a:r>
          </a:p>
          <a:p>
            <a:pPr lvl="0" algn="ctr"/>
            <a:r>
              <a:rPr lang="fr-FR" sz="1600" b="1" dirty="0">
                <a:latin typeface="Marianne" panose="02000000000000000000" pitchFamily="2" charset="0"/>
              </a:rPr>
              <a:t>pour les concours Talents ?</a:t>
            </a:r>
          </a:p>
        </p:txBody>
      </p:sp>
      <p:sp>
        <p:nvSpPr>
          <p:cNvPr id="12" name="Rectangle à coins arrondis 6">
            <a:extLst>
              <a:ext uri="{FF2B5EF4-FFF2-40B4-BE49-F238E27FC236}">
                <a16:creationId xmlns:a16="http://schemas.microsoft.com/office/drawing/2014/main" id="{287F14D2-3FC5-40C4-B105-610998ABC623}"/>
              </a:ext>
            </a:extLst>
          </p:cNvPr>
          <p:cNvSpPr/>
          <p:nvPr/>
        </p:nvSpPr>
        <p:spPr>
          <a:xfrm>
            <a:off x="4260000" y="1192265"/>
            <a:ext cx="3672000" cy="900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Quelle place donner aux </a:t>
            </a:r>
          </a:p>
          <a:p>
            <a:pPr lvl="0" algn="ctr"/>
            <a:r>
              <a:rPr lang="fr-FR" sz="1600" b="1" dirty="0">
                <a:latin typeface="Marianne" panose="02000000000000000000" pitchFamily="2" charset="0"/>
              </a:rPr>
              <a:t>apprentis à l’issue </a:t>
            </a:r>
          </a:p>
          <a:p>
            <a:pPr lvl="0" algn="ctr"/>
            <a:r>
              <a:rPr lang="fr-FR" sz="1600" b="1" dirty="0">
                <a:latin typeface="Marianne" panose="02000000000000000000" pitchFamily="2" charset="0"/>
              </a:rPr>
              <a:t>du contrat d’apprentissage ?</a:t>
            </a:r>
          </a:p>
        </p:txBody>
      </p:sp>
      <p:sp>
        <p:nvSpPr>
          <p:cNvPr id="14" name="Rectangle à coins arrondis 6">
            <a:extLst>
              <a:ext uri="{FF2B5EF4-FFF2-40B4-BE49-F238E27FC236}">
                <a16:creationId xmlns:a16="http://schemas.microsoft.com/office/drawing/2014/main" id="{0E305825-6490-4482-B4E5-E7D48C7645C0}"/>
              </a:ext>
            </a:extLst>
          </p:cNvPr>
          <p:cNvSpPr/>
          <p:nvPr/>
        </p:nvSpPr>
        <p:spPr>
          <a:xfrm>
            <a:off x="8100580" y="1192265"/>
            <a:ext cx="3672000" cy="900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mieux attirer </a:t>
            </a:r>
          </a:p>
          <a:p>
            <a:pPr lvl="0" algn="ctr"/>
            <a:r>
              <a:rPr lang="fr-FR" sz="1600" b="1" dirty="0">
                <a:latin typeface="Marianne" panose="02000000000000000000" pitchFamily="2" charset="0"/>
              </a:rPr>
              <a:t>les profils expérimentés, </a:t>
            </a:r>
          </a:p>
          <a:p>
            <a:pPr lvl="0" algn="ctr"/>
            <a:r>
              <a:rPr lang="fr-FR" sz="1600" b="1" dirty="0">
                <a:latin typeface="Marianne" panose="02000000000000000000" pitchFamily="2" charset="0"/>
              </a:rPr>
              <a:t>via l’accès au 3</a:t>
            </a:r>
            <a:r>
              <a:rPr lang="fr-FR" sz="1600" b="1" baseline="30000" dirty="0">
                <a:latin typeface="Marianne" panose="02000000000000000000" pitchFamily="2" charset="0"/>
              </a:rPr>
              <a:t>e</a:t>
            </a:r>
            <a:r>
              <a:rPr lang="fr-FR" sz="1600" b="1" dirty="0">
                <a:latin typeface="Marianne" panose="02000000000000000000" pitchFamily="2" charset="0"/>
              </a:rPr>
              <a:t>  concours ?</a:t>
            </a:r>
          </a:p>
        </p:txBody>
      </p:sp>
      <p:sp>
        <p:nvSpPr>
          <p:cNvPr id="17" name="Rectangle 16">
            <a:extLst>
              <a:ext uri="{FF2B5EF4-FFF2-40B4-BE49-F238E27FC236}">
                <a16:creationId xmlns:a16="http://schemas.microsoft.com/office/drawing/2014/main" id="{FB0D222C-B60A-426E-BAAA-AE6CEA04EEB7}"/>
              </a:ext>
            </a:extLst>
          </p:cNvPr>
          <p:cNvSpPr/>
          <p:nvPr/>
        </p:nvSpPr>
        <p:spPr>
          <a:xfrm>
            <a:off x="0" y="0"/>
            <a:ext cx="12192000" cy="1083733"/>
          </a:xfrm>
          <a:prstGeom prst="rect">
            <a:avLst/>
          </a:prstGeom>
          <a:solidFill>
            <a:srgbClr val="00206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900" b="1" dirty="0">
                <a:solidFill>
                  <a:schemeClr val="bg1"/>
                </a:solidFill>
                <a:latin typeface="Marianne" panose="02000000000000000000" pitchFamily="2" charset="0"/>
              </a:rPr>
              <a:t>Comment faciliter l’entrée dans la Fonction publique de talents plus diversifiés ?</a:t>
            </a:r>
          </a:p>
        </p:txBody>
      </p:sp>
      <p:sp>
        <p:nvSpPr>
          <p:cNvPr id="23" name="ZoneTexte 22">
            <a:extLst>
              <a:ext uri="{FF2B5EF4-FFF2-40B4-BE49-F238E27FC236}">
                <a16:creationId xmlns:a16="http://schemas.microsoft.com/office/drawing/2014/main" id="{528C4350-C0CB-467F-B862-B6DF9F63EA85}"/>
              </a:ext>
            </a:extLst>
          </p:cNvPr>
          <p:cNvSpPr txBox="1"/>
          <p:nvPr/>
        </p:nvSpPr>
        <p:spPr>
          <a:xfrm>
            <a:off x="419420" y="2249631"/>
            <a:ext cx="3672000" cy="3003899"/>
          </a:xfrm>
          <a:prstGeom prst="rect">
            <a:avLst/>
          </a:prstGeom>
          <a:noFill/>
          <a:ln>
            <a:solidFill>
              <a:schemeClr val="accent5">
                <a:lumMod val="50000"/>
              </a:schemeClr>
            </a:solidFill>
          </a:ln>
        </p:spPr>
        <p:txBody>
          <a:bodyPr wrap="square" rtlCol="0">
            <a:spAutoFit/>
          </a:bodyPr>
          <a:lstStyle/>
          <a:p>
            <a:pPr marL="63500" lvl="1" algn="just" defTabSz="622300">
              <a:lnSpc>
                <a:spcPct val="90000"/>
              </a:lnSpc>
              <a:spcBef>
                <a:spcPts val="600"/>
              </a:spcBef>
              <a:spcAft>
                <a:spcPct val="15000"/>
              </a:spcAft>
            </a:pPr>
            <a:r>
              <a:rPr lang="fr-FR" sz="1200" b="1" dirty="0">
                <a:latin typeface="Marianne" panose="02000000000000000000" pitchFamily="2" charset="0"/>
              </a:rPr>
              <a:t>Constat et enjeux : </a:t>
            </a:r>
          </a:p>
          <a:p>
            <a:pPr marL="234950" lvl="1" indent="-171450" algn="just" defTabSz="622300">
              <a:lnSpc>
                <a:spcPct val="90000"/>
              </a:lnSpc>
              <a:spcBef>
                <a:spcPts val="600"/>
              </a:spcBef>
              <a:spcAft>
                <a:spcPct val="15000"/>
              </a:spcAft>
              <a:buFont typeface="Wingdings" panose="05000000000000000000" pitchFamily="2" charset="2"/>
              <a:buChar char="ü"/>
            </a:pPr>
            <a:r>
              <a:rPr lang="fr-FR" sz="1200" b="1" dirty="0">
                <a:latin typeface="Marianne" panose="02000000000000000000" pitchFamily="2" charset="0"/>
              </a:rPr>
              <a:t>Un dispositif expérimental, jusqu’au 31 décembre 2024, mis en place par l’ordonnance du 3 mars 2021 pour favoriser l’égalité des chances pour l’accès à certaines écoles de service public</a:t>
            </a:r>
          </a:p>
          <a:p>
            <a:pPr marL="234950" lvl="1" indent="-171450" algn="just" defTabSz="622300">
              <a:lnSpc>
                <a:spcPct val="90000"/>
              </a:lnSpc>
              <a:spcBef>
                <a:spcPts val="600"/>
              </a:spcBef>
              <a:spcAft>
                <a:spcPct val="15000"/>
              </a:spcAft>
              <a:buFont typeface="Wingdings" panose="05000000000000000000" pitchFamily="2" charset="2"/>
              <a:buChar char="ü"/>
            </a:pPr>
            <a:r>
              <a:rPr lang="fr-FR" sz="1200" b="1" dirty="0">
                <a:latin typeface="Marianne" panose="02000000000000000000" pitchFamily="2" charset="0"/>
              </a:rPr>
              <a:t>Objectif : accueillir des profils plus divers dans</a:t>
            </a:r>
            <a:r>
              <a:rPr kumimoji="0" lang="fr-FR" sz="1200" b="1" i="0" u="none" strike="noStrike" kern="1200" cap="none" spc="0" normalizeH="0" baseline="0" noProof="0" dirty="0">
                <a:ln>
                  <a:noFill/>
                </a:ln>
                <a:effectLst/>
                <a:uLnTx/>
                <a:uFillTx/>
                <a:latin typeface="Marianne" panose="02000000000000000000" pitchFamily="2" charset="0"/>
                <a:ea typeface="+mn-ea"/>
                <a:cs typeface="+mn-cs"/>
              </a:rPr>
              <a:t> six écoles de service public ouvrant aux carrières de la haute fonction publique, </a:t>
            </a:r>
            <a:r>
              <a:rPr kumimoji="0" lang="fr-FR" sz="1200" i="0" u="none" strike="noStrike" kern="1200" cap="none" spc="0" normalizeH="0" baseline="0" noProof="0" dirty="0">
                <a:ln>
                  <a:noFill/>
                </a:ln>
                <a:effectLst/>
                <a:uLnTx/>
                <a:uFillTx/>
                <a:latin typeface="Marianne" panose="02000000000000000000" pitchFamily="2" charset="0"/>
                <a:ea typeface="+mn-ea"/>
                <a:cs typeface="+mn-cs"/>
              </a:rPr>
              <a:t>face au constat initial de</a:t>
            </a:r>
            <a:r>
              <a:rPr lang="fr-FR" sz="1200" dirty="0">
                <a:latin typeface="Marianne" panose="02000000000000000000" pitchFamily="2" charset="0"/>
              </a:rPr>
              <a:t> faible proportion d’élèves issus des catégories socioprofessionnelles les moins favorisées </a:t>
            </a:r>
          </a:p>
          <a:p>
            <a:pPr marL="63500" lvl="1" algn="just" defTabSz="622300">
              <a:lnSpc>
                <a:spcPct val="90000"/>
              </a:lnSpc>
              <a:spcBef>
                <a:spcPts val="600"/>
              </a:spcBef>
              <a:spcAft>
                <a:spcPct val="15000"/>
              </a:spcAft>
            </a:pPr>
            <a:r>
              <a:rPr lang="fr-FR" sz="1200" b="1" dirty="0">
                <a:solidFill>
                  <a:srgbClr val="002060"/>
                </a:solidFill>
                <a:latin typeface="Marianne" panose="02000000000000000000" pitchFamily="2" charset="0"/>
              </a:rPr>
              <a:t>Question : </a:t>
            </a:r>
          </a:p>
          <a:p>
            <a:pPr marL="63500" lvl="1" algn="just" defTabSz="622300">
              <a:lnSpc>
                <a:spcPct val="90000"/>
              </a:lnSpc>
              <a:spcBef>
                <a:spcPts val="600"/>
              </a:spcBef>
              <a:spcAft>
                <a:spcPct val="15000"/>
              </a:spcAft>
            </a:pPr>
            <a:r>
              <a:rPr lang="fr-FR" sz="1200" b="1" dirty="0">
                <a:solidFill>
                  <a:srgbClr val="002060"/>
                </a:solidFill>
                <a:latin typeface="Marianne" panose="02000000000000000000" pitchFamily="2" charset="0"/>
              </a:rPr>
              <a:t>Le dispositif des concours talents doit-il être pérennisé et selon quelles modalités ?</a:t>
            </a:r>
            <a:endParaRPr lang="fr-FR" sz="1200" b="1" u="sng" dirty="0">
              <a:solidFill>
                <a:srgbClr val="002060"/>
              </a:solidFill>
              <a:latin typeface="Marianne" panose="02000000000000000000" pitchFamily="2" charset="0"/>
            </a:endParaRPr>
          </a:p>
        </p:txBody>
      </p:sp>
      <p:sp>
        <p:nvSpPr>
          <p:cNvPr id="26" name="ZoneTexte 25">
            <a:extLst>
              <a:ext uri="{FF2B5EF4-FFF2-40B4-BE49-F238E27FC236}">
                <a16:creationId xmlns:a16="http://schemas.microsoft.com/office/drawing/2014/main" id="{8E75E5B8-F1DC-4AE8-AD91-229594E73E59}"/>
              </a:ext>
            </a:extLst>
          </p:cNvPr>
          <p:cNvSpPr txBox="1"/>
          <p:nvPr/>
        </p:nvSpPr>
        <p:spPr>
          <a:xfrm>
            <a:off x="8100580" y="2253603"/>
            <a:ext cx="3672000" cy="2246769"/>
          </a:xfrm>
          <a:prstGeom prst="rect">
            <a:avLst/>
          </a:prstGeom>
          <a:noFill/>
          <a:ln>
            <a:solidFill>
              <a:schemeClr val="accent5">
                <a:lumMod val="50000"/>
              </a:schemeClr>
            </a:solidFill>
          </a:ln>
        </p:spPr>
        <p:txBody>
          <a:bodyPr wrap="square" rtlCol="0">
            <a:spAutoFit/>
          </a:bodyPr>
          <a:lstStyle/>
          <a:p>
            <a:pPr indent="-393700" defTabSz="622300">
              <a:spcBef>
                <a:spcPts val="600"/>
              </a:spcBef>
            </a:pPr>
            <a:r>
              <a:rPr lang="fr-FR" sz="1200" b="1" dirty="0">
                <a:latin typeface="Marianne" panose="02000000000000000000" pitchFamily="2" charset="0"/>
              </a:rPr>
              <a:t>Constats et enjeux : </a:t>
            </a:r>
          </a:p>
          <a:p>
            <a:pPr marL="171450" indent="-171450" defTabSz="622300">
              <a:spcBef>
                <a:spcPts val="600"/>
              </a:spcBef>
              <a:buFont typeface="Wingdings" panose="05000000000000000000" pitchFamily="2" charset="2"/>
              <a:buChar char="ü"/>
            </a:pPr>
            <a:r>
              <a:rPr lang="fr-FR" sz="1200" b="1" dirty="0">
                <a:latin typeface="Marianne" panose="02000000000000000000" pitchFamily="2" charset="0"/>
              </a:rPr>
              <a:t>Non prise en compte des parcours mixtes publics/privés</a:t>
            </a:r>
            <a:r>
              <a:rPr lang="fr-FR" sz="1200" dirty="0">
                <a:latin typeface="Marianne" panose="02000000000000000000" pitchFamily="2" charset="0"/>
              </a:rPr>
              <a:t> dans le cadre de la computation des durées d’expérience requises pour se présenter aux 3</a:t>
            </a:r>
            <a:r>
              <a:rPr lang="fr-FR" sz="1200" baseline="30000" dirty="0">
                <a:latin typeface="Marianne" panose="02000000000000000000" pitchFamily="2" charset="0"/>
              </a:rPr>
              <a:t>e</a:t>
            </a:r>
            <a:r>
              <a:rPr lang="fr-FR" sz="1200" dirty="0">
                <a:latin typeface="Marianne" panose="02000000000000000000" pitchFamily="2" charset="0"/>
              </a:rPr>
              <a:t> concours. </a:t>
            </a:r>
          </a:p>
          <a:p>
            <a:pPr indent="-393700" defTabSz="622300">
              <a:spcBef>
                <a:spcPts val="600"/>
              </a:spcBef>
            </a:pPr>
            <a:endParaRPr lang="fr-FR" sz="1200" dirty="0">
              <a:latin typeface="Marianne" panose="02000000000000000000" pitchFamily="2" charset="0"/>
            </a:endParaRPr>
          </a:p>
          <a:p>
            <a:pPr indent="-393700" defTabSz="622300">
              <a:spcBef>
                <a:spcPts val="600"/>
              </a:spcBef>
            </a:pPr>
            <a:r>
              <a:rPr lang="fr-FR" sz="1200" b="1" dirty="0">
                <a:solidFill>
                  <a:srgbClr val="002060"/>
                </a:solidFill>
                <a:latin typeface="Marianne" panose="02000000000000000000" pitchFamily="2" charset="0"/>
              </a:rPr>
              <a:t>Question :  </a:t>
            </a:r>
          </a:p>
          <a:p>
            <a:pPr indent="-393700" defTabSz="622300">
              <a:spcBef>
                <a:spcPts val="600"/>
              </a:spcBef>
            </a:pPr>
            <a:r>
              <a:rPr lang="fr-FR" sz="1200" b="1" dirty="0">
                <a:solidFill>
                  <a:srgbClr val="002060"/>
                </a:solidFill>
                <a:latin typeface="Marianne" panose="02000000000000000000" pitchFamily="2" charset="0"/>
              </a:rPr>
              <a:t>Les parcours mixtes dans le privé et dans le public doivent-ils être mieux pris en compte pour l’accès aux 3</a:t>
            </a:r>
            <a:r>
              <a:rPr lang="fr-FR" sz="1200" b="1" baseline="30000" dirty="0">
                <a:solidFill>
                  <a:srgbClr val="002060"/>
                </a:solidFill>
                <a:latin typeface="Marianne" panose="02000000000000000000" pitchFamily="2" charset="0"/>
              </a:rPr>
              <a:t>e</a:t>
            </a:r>
            <a:r>
              <a:rPr lang="fr-FR" sz="1200" b="1" dirty="0">
                <a:solidFill>
                  <a:srgbClr val="002060"/>
                </a:solidFill>
                <a:latin typeface="Marianne" panose="02000000000000000000" pitchFamily="2" charset="0"/>
              </a:rPr>
              <a:t> concours ?</a:t>
            </a:r>
          </a:p>
        </p:txBody>
      </p:sp>
      <p:sp>
        <p:nvSpPr>
          <p:cNvPr id="28" name="ZoneTexte 27">
            <a:extLst>
              <a:ext uri="{FF2B5EF4-FFF2-40B4-BE49-F238E27FC236}">
                <a16:creationId xmlns:a16="http://schemas.microsoft.com/office/drawing/2014/main" id="{62500107-64B0-4FDE-A31B-AB497668071C}"/>
              </a:ext>
            </a:extLst>
          </p:cNvPr>
          <p:cNvSpPr txBox="1"/>
          <p:nvPr/>
        </p:nvSpPr>
        <p:spPr>
          <a:xfrm>
            <a:off x="4260000" y="2249631"/>
            <a:ext cx="3672000" cy="3616375"/>
          </a:xfrm>
          <a:prstGeom prst="rect">
            <a:avLst/>
          </a:prstGeom>
          <a:noFill/>
          <a:ln>
            <a:solidFill>
              <a:schemeClr val="accent5">
                <a:lumMod val="50000"/>
              </a:schemeClr>
            </a:solidFill>
          </a:ln>
        </p:spPr>
        <p:txBody>
          <a:bodyPr wrap="square" rtlCol="0">
            <a:spAutoFit/>
          </a:bodyPr>
          <a:lstStyle/>
          <a:p>
            <a:pPr indent="-393700" defTabSz="622300">
              <a:spcBef>
                <a:spcPts val="600"/>
              </a:spcBef>
            </a:pPr>
            <a:r>
              <a:rPr lang="fr-FR" sz="1200" b="1" dirty="0">
                <a:latin typeface="Marianne" panose="02000000000000000000" pitchFamily="2" charset="0"/>
              </a:rPr>
              <a:t>Constats et enjeux : </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Apprentissage largement déployé dans la fonction publique </a:t>
            </a:r>
            <a:r>
              <a:rPr lang="fr-FR" sz="1200" dirty="0">
                <a:latin typeface="Marianne" panose="02000000000000000000" pitchFamily="2" charset="0"/>
              </a:rPr>
              <a:t>: plus de 30 000 jeunes apprentis dans la fonction publique en 2022, tous versants confondus.</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Des possibilités limitées de recrutement dans la fonction publique à l’issue du contrat d’ apprentissage : </a:t>
            </a:r>
            <a:r>
              <a:rPr lang="fr-FR" sz="1200" dirty="0">
                <a:latin typeface="Marianne" panose="02000000000000000000" pitchFamily="2" charset="0"/>
              </a:rPr>
              <a:t>concours de droit commun ou via un contrat. </a:t>
            </a:r>
          </a:p>
          <a:p>
            <a:pPr indent="-393700" defTabSz="622300">
              <a:spcBef>
                <a:spcPts val="600"/>
              </a:spcBef>
            </a:pPr>
            <a:r>
              <a:rPr lang="fr-FR" sz="1200" b="1" dirty="0">
                <a:solidFill>
                  <a:srgbClr val="002060"/>
                </a:solidFill>
                <a:latin typeface="Marianne" panose="02000000000000000000" pitchFamily="2" charset="0"/>
              </a:rPr>
              <a:t>Question : </a:t>
            </a:r>
          </a:p>
          <a:p>
            <a:pPr indent="-393700" algn="just" defTabSz="622300">
              <a:spcBef>
                <a:spcPts val="600"/>
              </a:spcBef>
            </a:pPr>
            <a:r>
              <a:rPr lang="fr-FR" sz="1200" b="1" dirty="0">
                <a:solidFill>
                  <a:srgbClr val="002060"/>
                </a:solidFill>
                <a:latin typeface="Marianne" panose="02000000000000000000" pitchFamily="2" charset="0"/>
              </a:rPr>
              <a:t>Comment faciliter la transition du contrat d’apprentissage vers l’emploi pérenne auprès de l’employeur public qui a pris en charge la formation ?</a:t>
            </a:r>
          </a:p>
          <a:p>
            <a:pPr indent="-393700" algn="just" defTabSz="622300">
              <a:spcBef>
                <a:spcPts val="600"/>
              </a:spcBef>
            </a:pPr>
            <a:r>
              <a:rPr lang="fr-FR" sz="1200" b="1" dirty="0">
                <a:solidFill>
                  <a:srgbClr val="002060"/>
                </a:solidFill>
                <a:latin typeface="Marianne" panose="02000000000000000000" pitchFamily="2" charset="0"/>
              </a:rPr>
              <a:t>Comment mieux prendre en compte l’expérience acquise par les apprentis dans les concours d’entrée dans la fonction publique ?</a:t>
            </a:r>
          </a:p>
        </p:txBody>
      </p:sp>
    </p:spTree>
    <p:extLst>
      <p:ext uri="{BB962C8B-B14F-4D97-AF65-F5344CB8AC3E}">
        <p14:creationId xmlns:p14="http://schemas.microsoft.com/office/powerpoint/2010/main" val="1110318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6434247" y="1225920"/>
            <a:ext cx="5400000" cy="900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latin typeface="Marianne" panose="02000000000000000000" pitchFamily="2" charset="0"/>
              </a:rPr>
              <a:t>  Comment simplifier/harmoniser les concours </a:t>
            </a:r>
          </a:p>
          <a:p>
            <a:pPr algn="ctr"/>
            <a:r>
              <a:rPr lang="fr-FR" sz="1600" b="1" dirty="0">
                <a:latin typeface="Marianne" panose="02000000000000000000" pitchFamily="2" charset="0"/>
              </a:rPr>
              <a:t>sur titres ( cas de la FPT) ? </a:t>
            </a:r>
            <a:endParaRPr lang="fr-FR" sz="1600" dirty="0"/>
          </a:p>
        </p:txBody>
      </p:sp>
      <p:sp>
        <p:nvSpPr>
          <p:cNvPr id="14" name="Rectangle à coins arrondis 6">
            <a:extLst>
              <a:ext uri="{FF2B5EF4-FFF2-40B4-BE49-F238E27FC236}">
                <a16:creationId xmlns:a16="http://schemas.microsoft.com/office/drawing/2014/main" id="{0E305825-6490-4482-B4E5-E7D48C7645C0}"/>
              </a:ext>
            </a:extLst>
          </p:cNvPr>
          <p:cNvSpPr/>
          <p:nvPr/>
        </p:nvSpPr>
        <p:spPr>
          <a:xfrm>
            <a:off x="357754" y="1225920"/>
            <a:ext cx="5400000" cy="900000"/>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mieux valoriser les parcours antérieurs à l’entrée dans la fonction publique ?</a:t>
            </a:r>
          </a:p>
        </p:txBody>
      </p:sp>
      <p:sp>
        <p:nvSpPr>
          <p:cNvPr id="17" name="Rectangle 16">
            <a:extLst>
              <a:ext uri="{FF2B5EF4-FFF2-40B4-BE49-F238E27FC236}">
                <a16:creationId xmlns:a16="http://schemas.microsoft.com/office/drawing/2014/main" id="{FB0D222C-B60A-426E-BAAA-AE6CEA04EEB7}"/>
              </a:ext>
            </a:extLst>
          </p:cNvPr>
          <p:cNvSpPr/>
          <p:nvPr/>
        </p:nvSpPr>
        <p:spPr>
          <a:xfrm>
            <a:off x="0" y="0"/>
            <a:ext cx="12192000" cy="1083733"/>
          </a:xfrm>
          <a:prstGeom prst="rect">
            <a:avLst/>
          </a:prstGeom>
          <a:solidFill>
            <a:srgbClr val="00206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900" b="1" dirty="0">
                <a:solidFill>
                  <a:schemeClr val="bg1"/>
                </a:solidFill>
                <a:latin typeface="Marianne" panose="02000000000000000000" pitchFamily="2" charset="0"/>
              </a:rPr>
              <a:t>Comment faciliter l’entrée dans la Fonction publique de talents plus diversifiés ?</a:t>
            </a:r>
            <a:r>
              <a:rPr lang="fr-FR" sz="2900" dirty="0">
                <a:solidFill>
                  <a:schemeClr val="bg1"/>
                </a:solidFill>
                <a:latin typeface="Marianne" panose="02000000000000000000" pitchFamily="2" charset="0"/>
              </a:rPr>
              <a:t> </a:t>
            </a:r>
          </a:p>
        </p:txBody>
      </p:sp>
      <p:sp>
        <p:nvSpPr>
          <p:cNvPr id="23" name="ZoneTexte 22">
            <a:extLst>
              <a:ext uri="{FF2B5EF4-FFF2-40B4-BE49-F238E27FC236}">
                <a16:creationId xmlns:a16="http://schemas.microsoft.com/office/drawing/2014/main" id="{5991CAA7-8D09-4709-B915-C84F02D51607}"/>
              </a:ext>
            </a:extLst>
          </p:cNvPr>
          <p:cNvSpPr txBox="1"/>
          <p:nvPr/>
        </p:nvSpPr>
        <p:spPr>
          <a:xfrm>
            <a:off x="357754" y="2272661"/>
            <a:ext cx="5400000" cy="2988000"/>
          </a:xfrm>
          <a:prstGeom prst="rect">
            <a:avLst/>
          </a:prstGeom>
          <a:noFill/>
          <a:ln>
            <a:solidFill>
              <a:schemeClr val="accent5">
                <a:lumMod val="50000"/>
              </a:schemeClr>
            </a:solidFill>
          </a:ln>
        </p:spPr>
        <p:txBody>
          <a:bodyPr wrap="square" rtlCol="0">
            <a:spAutoFit/>
          </a:bodyPr>
          <a:lstStyle/>
          <a:p>
            <a:pPr indent="-393700" algn="just" defTabSz="622300">
              <a:spcBef>
                <a:spcPts val="600"/>
              </a:spcBef>
            </a:pPr>
            <a:r>
              <a:rPr lang="fr-FR" sz="1200" b="1" dirty="0">
                <a:latin typeface="Marianne" panose="02000000000000000000" pitchFamily="2" charset="0"/>
              </a:rPr>
              <a:t>Constats et Enjeux : </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Recrutement systématique des personnes expérimentées entrant dans un corps ou cadre d’emplois de la fonction publique au premier niveau de grade </a:t>
            </a:r>
            <a:r>
              <a:rPr lang="fr-FR" sz="1200" dirty="0">
                <a:latin typeface="Marianne" panose="02000000000000000000" pitchFamily="2" charset="0"/>
              </a:rPr>
              <a:t>(sauf à ouvrir des concours spécifiques, et à ainsi multiplier les contraintes d’organisation pour les employeurs publics)</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Pertes potentiellement importantes de candidats</a:t>
            </a:r>
          </a:p>
          <a:p>
            <a:pPr algn="just" defTabSz="622300">
              <a:spcBef>
                <a:spcPts val="600"/>
              </a:spcBef>
            </a:pPr>
            <a:endParaRPr lang="fr-FR" sz="1200" b="1" dirty="0">
              <a:latin typeface="Marianne" panose="02000000000000000000" pitchFamily="2" charset="0"/>
            </a:endParaRPr>
          </a:p>
          <a:p>
            <a:pPr algn="just" defTabSz="622300">
              <a:spcBef>
                <a:spcPts val="600"/>
              </a:spcBef>
            </a:pPr>
            <a:r>
              <a:rPr lang="fr-FR" sz="1200" b="1" dirty="0">
                <a:solidFill>
                  <a:srgbClr val="002060"/>
                </a:solidFill>
                <a:latin typeface="Marianne" panose="02000000000000000000" pitchFamily="2" charset="0"/>
              </a:rPr>
              <a:t>Question : </a:t>
            </a:r>
          </a:p>
          <a:p>
            <a:pPr algn="just" defTabSz="622300">
              <a:spcBef>
                <a:spcPts val="600"/>
              </a:spcBef>
            </a:pPr>
            <a:r>
              <a:rPr lang="fr-FR" sz="1200" b="1" dirty="0">
                <a:solidFill>
                  <a:srgbClr val="002060"/>
                </a:solidFill>
                <a:latin typeface="Marianne" panose="02000000000000000000" pitchFamily="2" charset="0"/>
              </a:rPr>
              <a:t>Une expérience professionnelle importante dans des fonctions de même niveau que celles exercées au sein du corps / cadre d’emplois de recrutement pourrait-elle permettre l’accès direct à un grade d’avancement lors du recrutement ?</a:t>
            </a:r>
            <a:endParaRPr lang="fr-FR" sz="1200" dirty="0">
              <a:solidFill>
                <a:srgbClr val="002060"/>
              </a:solidFill>
              <a:latin typeface="Marianne" panose="02000000000000000000" pitchFamily="2" charset="0"/>
            </a:endParaRPr>
          </a:p>
        </p:txBody>
      </p:sp>
      <p:sp>
        <p:nvSpPr>
          <p:cNvPr id="24" name="ZoneTexte 23">
            <a:extLst>
              <a:ext uri="{FF2B5EF4-FFF2-40B4-BE49-F238E27FC236}">
                <a16:creationId xmlns:a16="http://schemas.microsoft.com/office/drawing/2014/main" id="{A7E77286-31C9-43B4-A80D-54BDE1BC2205}"/>
              </a:ext>
            </a:extLst>
          </p:cNvPr>
          <p:cNvSpPr txBox="1"/>
          <p:nvPr/>
        </p:nvSpPr>
        <p:spPr>
          <a:xfrm>
            <a:off x="6434246" y="2268107"/>
            <a:ext cx="5400000" cy="2172903"/>
          </a:xfrm>
          <a:prstGeom prst="rect">
            <a:avLst/>
          </a:prstGeom>
          <a:noFill/>
          <a:ln>
            <a:solidFill>
              <a:schemeClr val="accent5">
                <a:lumMod val="50000"/>
              </a:schemeClr>
            </a:solidFill>
          </a:ln>
        </p:spPr>
        <p:txBody>
          <a:bodyPr wrap="square" rtlCol="0">
            <a:spAutoFit/>
          </a:bodyPr>
          <a:lstStyle/>
          <a:p>
            <a:pPr marL="63500" lvl="1" algn="just" defTabSz="622300">
              <a:lnSpc>
                <a:spcPct val="90000"/>
              </a:lnSpc>
              <a:spcBef>
                <a:spcPts val="600"/>
              </a:spcBef>
              <a:spcAft>
                <a:spcPct val="15000"/>
              </a:spcAft>
            </a:pPr>
            <a:r>
              <a:rPr lang="fr-FR" sz="1200" b="1" dirty="0">
                <a:latin typeface="Marianne" panose="02000000000000000000" pitchFamily="2" charset="0"/>
              </a:rPr>
              <a:t>Constats et enjeux : </a:t>
            </a:r>
          </a:p>
          <a:p>
            <a:pPr marL="234950" lvl="1" indent="-171450" algn="just" defTabSz="622300">
              <a:lnSpc>
                <a:spcPct val="90000"/>
              </a:lnSpc>
              <a:spcBef>
                <a:spcPts val="600"/>
              </a:spcBef>
              <a:spcAft>
                <a:spcPct val="15000"/>
              </a:spcAft>
              <a:buFont typeface="Wingdings" panose="05000000000000000000" pitchFamily="2" charset="2"/>
              <a:buChar char="ü"/>
            </a:pPr>
            <a:r>
              <a:rPr lang="fr-FR" sz="1200" b="1" dirty="0">
                <a:latin typeface="Marianne" panose="02000000000000000000" pitchFamily="2" charset="0"/>
              </a:rPr>
              <a:t>Obligation d’une épreuve orale non prévue dans les deux autres versants, notamment pour les métiers de la FPH équivalents, pour lesquels le CGFP (cf. art. L. 325-9</a:t>
            </a:r>
            <a:r>
              <a:rPr lang="fr-FR" sz="1200" dirty="0">
                <a:latin typeface="Marianne" panose="02000000000000000000" pitchFamily="2" charset="0"/>
              </a:rPr>
              <a:t>) n’impose aucune modalité pour les concours sur titres</a:t>
            </a:r>
          </a:p>
          <a:p>
            <a:pPr marL="63500" lvl="1" algn="just" defTabSz="622300">
              <a:lnSpc>
                <a:spcPct val="90000"/>
              </a:lnSpc>
              <a:spcBef>
                <a:spcPts val="600"/>
              </a:spcBef>
              <a:spcAft>
                <a:spcPct val="15000"/>
              </a:spcAft>
            </a:pPr>
            <a:endParaRPr lang="fr-FR" sz="1200" dirty="0">
              <a:latin typeface="Marianne" panose="02000000000000000000" pitchFamily="2" charset="0"/>
            </a:endParaRPr>
          </a:p>
          <a:p>
            <a:pPr marL="63500" lvl="1" algn="just" defTabSz="622300">
              <a:lnSpc>
                <a:spcPct val="90000"/>
              </a:lnSpc>
              <a:spcBef>
                <a:spcPts val="600"/>
              </a:spcBef>
              <a:spcAft>
                <a:spcPct val="15000"/>
              </a:spcAft>
            </a:pPr>
            <a:r>
              <a:rPr lang="fr-FR" sz="1200" b="1" dirty="0">
                <a:solidFill>
                  <a:srgbClr val="002060"/>
                </a:solidFill>
                <a:latin typeface="Marianne" panose="02000000000000000000" pitchFamily="2" charset="0"/>
              </a:rPr>
              <a:t>Question :  </a:t>
            </a:r>
          </a:p>
          <a:p>
            <a:pPr marL="63500" lvl="1" algn="just" defTabSz="622300">
              <a:lnSpc>
                <a:spcPct val="90000"/>
              </a:lnSpc>
              <a:spcBef>
                <a:spcPts val="600"/>
              </a:spcBef>
              <a:spcAft>
                <a:spcPct val="15000"/>
              </a:spcAft>
            </a:pPr>
            <a:r>
              <a:rPr lang="fr-FR" sz="1200" b="1" dirty="0">
                <a:solidFill>
                  <a:srgbClr val="002060"/>
                </a:solidFill>
                <a:latin typeface="Marianne" panose="02000000000000000000" pitchFamily="2" charset="0"/>
              </a:rPr>
              <a:t>La différence de modalités d’organisation des concours sur titres entre la FPT d’une part, la FPE et la FPH d’autre part, est-elle encore justifiée ?</a:t>
            </a:r>
          </a:p>
        </p:txBody>
      </p:sp>
    </p:spTree>
    <p:extLst>
      <p:ext uri="{BB962C8B-B14F-4D97-AF65-F5344CB8AC3E}">
        <p14:creationId xmlns:p14="http://schemas.microsoft.com/office/powerpoint/2010/main" val="3235126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77943" y="2475013"/>
            <a:ext cx="5400000" cy="2431435"/>
          </a:xfrm>
          <a:prstGeom prst="rect">
            <a:avLst/>
          </a:prstGeom>
          <a:noFill/>
          <a:ln>
            <a:solidFill>
              <a:schemeClr val="accent5">
                <a:lumMod val="50000"/>
              </a:schemeClr>
            </a:solidFill>
          </a:ln>
        </p:spPr>
        <p:txBody>
          <a:bodyPr wrap="square" rtlCol="0">
            <a:spAutoFit/>
          </a:bodyPr>
          <a:lstStyle/>
          <a:p>
            <a:pPr indent="-393700" defTabSz="622300">
              <a:spcBef>
                <a:spcPts val="600"/>
              </a:spcBef>
            </a:pPr>
            <a:r>
              <a:rPr lang="fr-FR" sz="1200" b="1" dirty="0">
                <a:latin typeface="Marianne" panose="02000000000000000000" pitchFamily="2" charset="0"/>
              </a:rPr>
              <a:t>Constats et enjeux : </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Des pertes de rémunération en cas de mobilité qui peuvent s’avérer être de réels obstacles au recrutement.</a:t>
            </a:r>
          </a:p>
          <a:p>
            <a:pPr indent="-393700" defTabSz="622300">
              <a:spcBef>
                <a:spcPts val="600"/>
              </a:spcBef>
            </a:pPr>
            <a:endParaRPr lang="fr-FR" sz="1200" b="1" dirty="0">
              <a:latin typeface="Marianne" panose="02000000000000000000" pitchFamily="2" charset="0"/>
            </a:endParaRPr>
          </a:p>
          <a:p>
            <a:pPr indent="-393700" algn="just" defTabSz="622300">
              <a:spcBef>
                <a:spcPts val="600"/>
              </a:spcBef>
            </a:pPr>
            <a:r>
              <a:rPr lang="fr-FR" sz="1200" b="1" dirty="0">
                <a:solidFill>
                  <a:srgbClr val="00B0F0"/>
                </a:solidFill>
                <a:latin typeface="Marianne" panose="02000000000000000000" pitchFamily="2" charset="0"/>
              </a:rPr>
              <a:t>Question : </a:t>
            </a:r>
          </a:p>
          <a:p>
            <a:pPr indent="-393700" algn="just" defTabSz="622300">
              <a:spcBef>
                <a:spcPts val="600"/>
              </a:spcBef>
            </a:pPr>
            <a:r>
              <a:rPr lang="fr-FR" sz="1200" b="1" dirty="0">
                <a:solidFill>
                  <a:srgbClr val="00B0F0"/>
                </a:solidFill>
                <a:latin typeface="Marianne" panose="02000000000000000000" pitchFamily="2" charset="0"/>
              </a:rPr>
              <a:t>La possibilité de maintenir la rémunération en cas de mobilité a été introduite dans certaines situations, par exemple en cas de mobilité au sein de l’administration territoriale de l’Etat. Ne faut-il pas en étendre le périmètre ?</a:t>
            </a:r>
            <a:endParaRPr lang="fr-FR" sz="1200" b="1" dirty="0">
              <a:solidFill>
                <a:schemeClr val="accent3"/>
              </a:solidFill>
              <a:latin typeface="Marianne" panose="02000000000000000000" pitchFamily="2" charset="0"/>
            </a:endParaRPr>
          </a:p>
        </p:txBody>
      </p:sp>
      <p:sp>
        <p:nvSpPr>
          <p:cNvPr id="7" name="Rectangle à coins arrondis 6"/>
          <p:cNvSpPr/>
          <p:nvPr/>
        </p:nvSpPr>
        <p:spPr>
          <a:xfrm>
            <a:off x="477943" y="1416057"/>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    Comment favoriser la mobilité individuelle en préservant le niveau de rémunération ?</a:t>
            </a:r>
          </a:p>
        </p:txBody>
      </p:sp>
      <p:sp>
        <p:nvSpPr>
          <p:cNvPr id="11" name="ZoneTexte 10">
            <a:extLst>
              <a:ext uri="{FF2B5EF4-FFF2-40B4-BE49-F238E27FC236}">
                <a16:creationId xmlns:a16="http://schemas.microsoft.com/office/drawing/2014/main" id="{4EA58B65-216F-4544-AEE0-2585BA7CB5C2}"/>
              </a:ext>
            </a:extLst>
          </p:cNvPr>
          <p:cNvSpPr txBox="1"/>
          <p:nvPr/>
        </p:nvSpPr>
        <p:spPr>
          <a:xfrm>
            <a:off x="6314059" y="2480142"/>
            <a:ext cx="5400000" cy="3240000"/>
          </a:xfrm>
          <a:prstGeom prst="rect">
            <a:avLst/>
          </a:prstGeom>
          <a:noFill/>
          <a:ln>
            <a:solidFill>
              <a:schemeClr val="accent5">
                <a:lumMod val="50000"/>
              </a:schemeClr>
            </a:solidFill>
          </a:ln>
        </p:spPr>
        <p:txBody>
          <a:bodyPr wrap="square" rtlCol="0">
            <a:spAutoFit/>
          </a:bodyPr>
          <a:lstStyle/>
          <a:p>
            <a:pPr marL="63500" lvl="1" algn="just" defTabSz="622300">
              <a:lnSpc>
                <a:spcPct val="90000"/>
              </a:lnSpc>
              <a:spcBef>
                <a:spcPts val="600"/>
              </a:spcBef>
              <a:spcAft>
                <a:spcPct val="15000"/>
              </a:spcAft>
            </a:pPr>
            <a:r>
              <a:rPr lang="fr-FR" sz="1200" b="1" dirty="0">
                <a:latin typeface="Marianne" panose="02000000000000000000" pitchFamily="2" charset="0"/>
              </a:rPr>
              <a:t>Constats et enjeux : </a:t>
            </a:r>
          </a:p>
          <a:p>
            <a:pPr marL="234950" lvl="1" indent="-171450" algn="just" defTabSz="622300">
              <a:lnSpc>
                <a:spcPct val="90000"/>
              </a:lnSpc>
              <a:spcBef>
                <a:spcPts val="600"/>
              </a:spcBef>
              <a:spcAft>
                <a:spcPct val="15000"/>
              </a:spcAft>
              <a:buFont typeface="Wingdings" panose="05000000000000000000" pitchFamily="2" charset="2"/>
              <a:buChar char="ü"/>
            </a:pPr>
            <a:r>
              <a:rPr lang="fr-FR" sz="1200" b="1" dirty="0">
                <a:latin typeface="Marianne" panose="02000000000000000000" pitchFamily="2" charset="0"/>
              </a:rPr>
              <a:t>Des difficultés accrues sur l’offre de logement dans les zones en tension</a:t>
            </a:r>
            <a:r>
              <a:rPr lang="fr-FR" sz="1200" dirty="0">
                <a:latin typeface="Marianne" panose="02000000000000000000" pitchFamily="2" charset="0"/>
              </a:rPr>
              <a:t>, liées en partie à la possibilité de conserver le logement obtenu grâce à l’action sociale après avoir quitté la fonction publique </a:t>
            </a:r>
          </a:p>
          <a:p>
            <a:pPr marL="234950" lvl="1" indent="-171450" algn="just" defTabSz="622300">
              <a:lnSpc>
                <a:spcPct val="90000"/>
              </a:lnSpc>
              <a:spcBef>
                <a:spcPts val="600"/>
              </a:spcBef>
              <a:spcAft>
                <a:spcPct val="15000"/>
              </a:spcAft>
              <a:buFont typeface="Wingdings" panose="05000000000000000000" pitchFamily="2" charset="2"/>
              <a:buChar char="ü"/>
            </a:pPr>
            <a:r>
              <a:rPr lang="fr-FR" sz="1200" b="1" dirty="0">
                <a:latin typeface="Marianne" panose="02000000000000000000" pitchFamily="2" charset="0"/>
              </a:rPr>
              <a:t>Frein à la mobilité vers les zones tendues</a:t>
            </a:r>
          </a:p>
          <a:p>
            <a:pPr marL="234950" lvl="1" indent="-171450" algn="just" defTabSz="622300">
              <a:lnSpc>
                <a:spcPct val="90000"/>
              </a:lnSpc>
              <a:spcBef>
                <a:spcPts val="600"/>
              </a:spcBef>
              <a:spcAft>
                <a:spcPct val="15000"/>
              </a:spcAft>
              <a:buFont typeface="Arial" panose="020B0604020202020204" pitchFamily="34" charset="0"/>
              <a:buChar char="•"/>
            </a:pPr>
            <a:endParaRPr lang="fr-FR" sz="1200" b="1" dirty="0">
              <a:solidFill>
                <a:schemeClr val="accent3"/>
              </a:solidFill>
              <a:latin typeface="Marianne" panose="02000000000000000000" pitchFamily="2" charset="0"/>
            </a:endParaRPr>
          </a:p>
          <a:p>
            <a:pPr marL="63500" lvl="1" algn="just" defTabSz="622300">
              <a:lnSpc>
                <a:spcPct val="90000"/>
              </a:lnSpc>
              <a:spcBef>
                <a:spcPts val="600"/>
              </a:spcBef>
              <a:spcAft>
                <a:spcPct val="15000"/>
              </a:spcAft>
            </a:pPr>
            <a:r>
              <a:rPr lang="fr-FR" sz="1200" b="1" dirty="0">
                <a:solidFill>
                  <a:srgbClr val="00B0F0"/>
                </a:solidFill>
                <a:latin typeface="Marianne" panose="02000000000000000000" pitchFamily="2" charset="0"/>
              </a:rPr>
              <a:t>Questions : </a:t>
            </a:r>
          </a:p>
          <a:p>
            <a:pPr marL="63500" lvl="1" algn="just" defTabSz="622300">
              <a:lnSpc>
                <a:spcPct val="90000"/>
              </a:lnSpc>
              <a:spcBef>
                <a:spcPts val="600"/>
              </a:spcBef>
              <a:spcAft>
                <a:spcPct val="15000"/>
              </a:spcAft>
            </a:pPr>
            <a:r>
              <a:rPr lang="fr-FR" sz="1200" b="1" dirty="0">
                <a:solidFill>
                  <a:srgbClr val="00B0F0"/>
                </a:solidFill>
                <a:latin typeface="Marianne" panose="02000000000000000000" pitchFamily="2" charset="0"/>
              </a:rPr>
              <a:t>Comment accompagner l’effort des employeurs publics pour développer une offre de logements pour leurs agents, notamment pour ceux pour lesquels les contraintes d’exercice du métier et l’enjeu de la proximité avec les lieux de travail sont les plus importants (métiers hospitaliers, etc.) ?</a:t>
            </a:r>
          </a:p>
          <a:p>
            <a:pPr marL="63500" lvl="1" algn="just" defTabSz="622300">
              <a:lnSpc>
                <a:spcPct val="90000"/>
              </a:lnSpc>
              <a:spcBef>
                <a:spcPts val="600"/>
              </a:spcBef>
              <a:spcAft>
                <a:spcPct val="15000"/>
              </a:spcAft>
            </a:pPr>
            <a:r>
              <a:rPr lang="fr-FR" sz="1200" b="1" dirty="0">
                <a:solidFill>
                  <a:srgbClr val="00B0F0"/>
                </a:solidFill>
                <a:latin typeface="Marianne" panose="02000000000000000000" pitchFamily="2" charset="0"/>
              </a:rPr>
              <a:t>Comment améliorer la disponibilité effective du parc au bénéfice des agents affectés dans le territoire concerné ?</a:t>
            </a:r>
          </a:p>
        </p:txBody>
      </p:sp>
      <p:sp>
        <p:nvSpPr>
          <p:cNvPr id="12" name="Rectangle à coins arrondis 6">
            <a:extLst>
              <a:ext uri="{FF2B5EF4-FFF2-40B4-BE49-F238E27FC236}">
                <a16:creationId xmlns:a16="http://schemas.microsoft.com/office/drawing/2014/main" id="{287F14D2-3FC5-40C4-B105-610998ABC623}"/>
              </a:ext>
            </a:extLst>
          </p:cNvPr>
          <p:cNvSpPr/>
          <p:nvPr/>
        </p:nvSpPr>
        <p:spPr>
          <a:xfrm>
            <a:off x="6314059" y="1416057"/>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 Comment améliorer l’accès à </a:t>
            </a:r>
          </a:p>
          <a:p>
            <a:pPr lvl="0" algn="ctr"/>
            <a:r>
              <a:rPr lang="fr-FR" sz="1600" b="1" dirty="0">
                <a:latin typeface="Marianne" panose="02000000000000000000" pitchFamily="2" charset="0"/>
              </a:rPr>
              <a:t>l’offre de logements ?</a:t>
            </a:r>
          </a:p>
        </p:txBody>
      </p:sp>
      <p:sp>
        <p:nvSpPr>
          <p:cNvPr id="17" name="Rectangle 16">
            <a:extLst>
              <a:ext uri="{FF2B5EF4-FFF2-40B4-BE49-F238E27FC236}">
                <a16:creationId xmlns:a16="http://schemas.microsoft.com/office/drawing/2014/main" id="{FB0D222C-B60A-426E-BAAA-AE6CEA04EEB7}"/>
              </a:ext>
            </a:extLst>
          </p:cNvPr>
          <p:cNvSpPr/>
          <p:nvPr/>
        </p:nvSpPr>
        <p:spPr>
          <a:xfrm>
            <a:off x="0" y="-25436"/>
            <a:ext cx="12192000" cy="1301113"/>
          </a:xfrm>
          <a:prstGeom prst="rect">
            <a:avLst/>
          </a:prstGeom>
          <a:solidFill>
            <a:srgbClr val="00B0F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800" b="1" dirty="0">
                <a:solidFill>
                  <a:schemeClr val="bg1"/>
                </a:solidFill>
                <a:latin typeface="Marianne" panose="02000000000000000000" pitchFamily="2" charset="0"/>
              </a:rPr>
              <a:t>Comment fluidifier les mobilités et mieux gérer les parcours professionnels ?</a:t>
            </a:r>
          </a:p>
        </p:txBody>
      </p:sp>
    </p:spTree>
    <p:extLst>
      <p:ext uri="{BB962C8B-B14F-4D97-AF65-F5344CB8AC3E}">
        <p14:creationId xmlns:p14="http://schemas.microsoft.com/office/powerpoint/2010/main" val="1279223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555618"/>
            <a:chOff x="752110" y="541866"/>
            <a:chExt cx="10921416" cy="1555618"/>
          </a:xfrm>
          <a:solidFill>
            <a:srgbClr val="00B0F0"/>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7"/>
              <a:ext cx="10921416" cy="155561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r>
                <a:rPr kumimoji="0" lang="fr-FR" sz="29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Comment fluidifier les mobilités et mieux gérer les parcours professionnels ?</a:t>
              </a:r>
            </a:p>
          </p:txBody>
        </p:sp>
      </p:grpSp>
      <p:sp>
        <p:nvSpPr>
          <p:cNvPr id="18" name="Rectangle à coins arrondis 6">
            <a:extLst>
              <a:ext uri="{FF2B5EF4-FFF2-40B4-BE49-F238E27FC236}">
                <a16:creationId xmlns:a16="http://schemas.microsoft.com/office/drawing/2014/main" id="{99C449E5-2B4A-4E18-8172-93B5BD7AA36A}"/>
              </a:ext>
            </a:extLst>
          </p:cNvPr>
          <p:cNvSpPr/>
          <p:nvPr/>
        </p:nvSpPr>
        <p:spPr>
          <a:xfrm>
            <a:off x="3396000" y="1646592"/>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     Comment simplifier la gestion des contrats en cours</a:t>
            </a:r>
          </a:p>
        </p:txBody>
      </p:sp>
      <p:sp>
        <p:nvSpPr>
          <p:cNvPr id="22" name="ZoneTexte 21">
            <a:extLst>
              <a:ext uri="{FF2B5EF4-FFF2-40B4-BE49-F238E27FC236}">
                <a16:creationId xmlns:a16="http://schemas.microsoft.com/office/drawing/2014/main" id="{395AF927-D555-4AD6-8EEA-1FD533C62415}"/>
              </a:ext>
            </a:extLst>
          </p:cNvPr>
          <p:cNvSpPr txBox="1"/>
          <p:nvPr/>
        </p:nvSpPr>
        <p:spPr>
          <a:xfrm>
            <a:off x="3396000" y="2649415"/>
            <a:ext cx="5400000" cy="3323987"/>
          </a:xfrm>
          <a:prstGeom prst="rect">
            <a:avLst/>
          </a:prstGeom>
          <a:noFill/>
          <a:ln>
            <a:solidFill>
              <a:schemeClr val="accent5">
                <a:lumMod val="50000"/>
              </a:schemeClr>
            </a:solidFill>
          </a:ln>
        </p:spPr>
        <p:txBody>
          <a:bodyPr wrap="square" rtlCol="0">
            <a:spAutoFit/>
          </a:bodyPr>
          <a:lstStyle/>
          <a:p>
            <a:pPr indent="-393700" algn="just" defTabSz="622300">
              <a:spcBef>
                <a:spcPts val="600"/>
              </a:spcBef>
            </a:pPr>
            <a:r>
              <a:rPr lang="fr-FR" sz="1200" b="1" dirty="0">
                <a:latin typeface="Marianne" panose="02000000000000000000" pitchFamily="2" charset="0"/>
              </a:rPr>
              <a:t>Constats et enjeux : </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Un dispositif de </a:t>
            </a:r>
            <a:r>
              <a:rPr lang="fr-FR" sz="1200" b="1" dirty="0">
                <a:latin typeface="Marianne" panose="02000000000000000000" pitchFamily="2" charset="0"/>
              </a:rPr>
              <a:t>« portabilité » des CDI </a:t>
            </a:r>
            <a:r>
              <a:rPr lang="fr-FR" sz="1200" dirty="0">
                <a:latin typeface="Marianne" panose="02000000000000000000" pitchFamily="2" charset="0"/>
              </a:rPr>
              <a:t>qui ne couvre pas encore toutes les situations de changement d’employeur public de l’agent contractuel.</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Une procédure actuelle de </a:t>
            </a:r>
            <a:r>
              <a:rPr lang="fr-FR" sz="1200" b="1" dirty="0">
                <a:latin typeface="Marianne" panose="02000000000000000000" pitchFamily="2" charset="0"/>
              </a:rPr>
              <a:t>renouvellement des contrats </a:t>
            </a:r>
            <a:r>
              <a:rPr lang="fr-FR" sz="1200" dirty="0">
                <a:latin typeface="Marianne" panose="02000000000000000000" pitchFamily="2" charset="0"/>
              </a:rPr>
              <a:t>contraignante pour les employeurs et de nature à fragiliser la situation de l’agent contractuel dont le renouvellement peut être remis en cause</a:t>
            </a:r>
            <a:r>
              <a:rPr lang="fr-FR" sz="1200" b="1" dirty="0">
                <a:latin typeface="Marianne" panose="02000000000000000000" pitchFamily="2" charset="0"/>
              </a:rPr>
              <a:t>.</a:t>
            </a:r>
          </a:p>
          <a:p>
            <a:pPr indent="-393700" algn="just" defTabSz="622300">
              <a:spcBef>
                <a:spcPts val="600"/>
              </a:spcBef>
              <a:buFont typeface="Wingdings" panose="05000000000000000000" pitchFamily="2" charset="2"/>
              <a:buChar char="ü"/>
            </a:pPr>
            <a:endParaRPr lang="fr-FR" sz="1200" b="1" dirty="0">
              <a:latin typeface="Marianne" panose="02000000000000000000" pitchFamily="2" charset="0"/>
            </a:endParaRPr>
          </a:p>
          <a:p>
            <a:pPr indent="-393700" algn="just" defTabSz="622300">
              <a:spcBef>
                <a:spcPts val="600"/>
              </a:spcBef>
            </a:pPr>
            <a:r>
              <a:rPr lang="fr-FR" sz="1200" b="1" dirty="0">
                <a:solidFill>
                  <a:srgbClr val="00B0F0"/>
                </a:solidFill>
                <a:latin typeface="Marianne" panose="02000000000000000000" pitchFamily="2" charset="0"/>
              </a:rPr>
              <a:t>Questions :</a:t>
            </a:r>
          </a:p>
          <a:p>
            <a:pPr indent="-393700" algn="just" defTabSz="622300">
              <a:spcBef>
                <a:spcPts val="600"/>
              </a:spcBef>
            </a:pPr>
            <a:r>
              <a:rPr lang="fr-FR" sz="1200" b="1" dirty="0">
                <a:solidFill>
                  <a:srgbClr val="00B0F0"/>
                </a:solidFill>
                <a:latin typeface="Marianne" panose="02000000000000000000" pitchFamily="2" charset="0"/>
              </a:rPr>
              <a:t>Quelle modification apporter au dispositif de portabilité du CDI pour qu’il soit applicable à l’ensemble des situations ?</a:t>
            </a:r>
          </a:p>
          <a:p>
            <a:pPr indent="-393700" algn="just" defTabSz="622300">
              <a:spcBef>
                <a:spcPts val="600"/>
              </a:spcBef>
            </a:pPr>
            <a:r>
              <a:rPr lang="fr-FR" sz="1200" b="1" dirty="0">
                <a:solidFill>
                  <a:srgbClr val="00B0F0"/>
                </a:solidFill>
                <a:latin typeface="Marianne" panose="02000000000000000000" pitchFamily="2" charset="0"/>
              </a:rPr>
              <a:t>L’obligation de publication des postes occupés par les agents contractuels dont le contrat arrive à terme avant un renouvellement est-elle toujours pertinente ?</a:t>
            </a:r>
          </a:p>
        </p:txBody>
      </p:sp>
    </p:spTree>
    <p:extLst>
      <p:ext uri="{BB962C8B-B14F-4D97-AF65-F5344CB8AC3E}">
        <p14:creationId xmlns:p14="http://schemas.microsoft.com/office/powerpoint/2010/main" val="2966181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6388943" y="2865063"/>
            <a:ext cx="5400000" cy="2700000"/>
          </a:xfrm>
          <a:prstGeom prst="rect">
            <a:avLst/>
          </a:prstGeom>
          <a:noFill/>
          <a:ln>
            <a:solidFill>
              <a:schemeClr val="accent5">
                <a:lumMod val="50000"/>
              </a:schemeClr>
            </a:solidFill>
          </a:ln>
        </p:spPr>
        <p:txBody>
          <a:bodyPr wrap="square" rtlCol="0">
            <a:spAutoFit/>
          </a:bodyPr>
          <a:lstStyle/>
          <a:p>
            <a:pPr marL="63500" lvl="1" algn="just" defTabSz="622300">
              <a:spcBef>
                <a:spcPts val="600"/>
              </a:spcBef>
              <a:spcAft>
                <a:spcPct val="15000"/>
              </a:spcAft>
            </a:pPr>
            <a:r>
              <a:rPr lang="fr-FR" sz="1200" b="1" dirty="0">
                <a:latin typeface="Marianne" panose="02000000000000000000" pitchFamily="2" charset="0"/>
              </a:rPr>
              <a:t>Constats et enjeux : </a:t>
            </a:r>
          </a:p>
          <a:p>
            <a:pPr marL="234950" lvl="1" indent="-171450" algn="just" defTabSz="622300">
              <a:spcBef>
                <a:spcPts val="600"/>
              </a:spcBef>
              <a:spcAft>
                <a:spcPct val="15000"/>
              </a:spcAft>
              <a:buFont typeface="Wingdings" panose="05000000000000000000" pitchFamily="2" charset="2"/>
              <a:buChar char="ü"/>
            </a:pPr>
            <a:r>
              <a:rPr lang="fr-FR" sz="1200" b="1" dirty="0">
                <a:latin typeface="Marianne" panose="02000000000000000000" pitchFamily="2" charset="0"/>
              </a:rPr>
              <a:t>Aucun dispositif de reconnaissance de l’acquisition de compétences au titre d’une formation certifiante, </a:t>
            </a:r>
            <a:r>
              <a:rPr lang="fr-FR" sz="1200" dirty="0">
                <a:latin typeface="Marianne" panose="02000000000000000000" pitchFamily="2" charset="0"/>
              </a:rPr>
              <a:t>dans les dispositifs de promotion interne de la fonction publique.</a:t>
            </a:r>
          </a:p>
          <a:p>
            <a:pPr marL="63500" lvl="1" algn="just" defTabSz="622300">
              <a:spcBef>
                <a:spcPts val="600"/>
              </a:spcBef>
              <a:spcAft>
                <a:spcPct val="15000"/>
              </a:spcAft>
            </a:pPr>
            <a:endParaRPr lang="fr-FR" sz="1200" b="1" dirty="0">
              <a:solidFill>
                <a:srgbClr val="00B0F0"/>
              </a:solidFill>
              <a:latin typeface="Marianne" panose="02000000000000000000" pitchFamily="2" charset="0"/>
            </a:endParaRPr>
          </a:p>
          <a:p>
            <a:pPr marL="63500" lvl="1" algn="just" defTabSz="622300">
              <a:spcBef>
                <a:spcPts val="600"/>
              </a:spcBef>
              <a:spcAft>
                <a:spcPct val="15000"/>
              </a:spcAft>
            </a:pPr>
            <a:r>
              <a:rPr lang="fr-FR" sz="1200" b="1" dirty="0">
                <a:solidFill>
                  <a:srgbClr val="00B0F0"/>
                </a:solidFill>
                <a:latin typeface="Marianne" panose="02000000000000000000" pitchFamily="2" charset="0"/>
              </a:rPr>
              <a:t>Question : </a:t>
            </a:r>
          </a:p>
          <a:p>
            <a:pPr marL="63500" lvl="1" algn="just" defTabSz="622300">
              <a:spcBef>
                <a:spcPts val="600"/>
              </a:spcBef>
            </a:pPr>
            <a:r>
              <a:rPr lang="fr-FR" sz="1200" b="1" dirty="0">
                <a:solidFill>
                  <a:srgbClr val="00B0F0"/>
                </a:solidFill>
                <a:latin typeface="Marianne" panose="02000000000000000000" pitchFamily="2" charset="0"/>
              </a:rPr>
              <a:t>Au-delà des voies de promotion existantes (liste d’aptitude et examen professionnel), quels seraient les bénéfices de la mise en œuvre d’une nouvelle voie de promotion pour les fonctionnaires ayant validé une formation certifiante mise en place avec l’accord l’employeur, dans le but de développer les qualifications professionnelles ?</a:t>
            </a:r>
          </a:p>
        </p:txBody>
      </p:sp>
      <p:sp>
        <p:nvSpPr>
          <p:cNvPr id="7" name="Rectangle à coins arrondis 6"/>
          <p:cNvSpPr/>
          <p:nvPr/>
        </p:nvSpPr>
        <p:spPr>
          <a:xfrm>
            <a:off x="6388943" y="1750930"/>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Quelle place donner à la formation certifiante dans le promotion interne ?    </a:t>
            </a:r>
          </a:p>
        </p:txBody>
      </p:sp>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555618"/>
            <a:chOff x="752110" y="541866"/>
            <a:chExt cx="10921416" cy="1555618"/>
          </a:xfrm>
          <a:solidFill>
            <a:srgbClr val="00B0F0"/>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7"/>
              <a:ext cx="10921416" cy="1555617"/>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r>
                <a:rPr kumimoji="0" lang="fr-FR" sz="29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Comment fluidifier les mobilités et mieux gérer les parcours professionnels ?</a:t>
              </a:r>
            </a:p>
          </p:txBody>
        </p:sp>
      </p:grpSp>
      <p:sp>
        <p:nvSpPr>
          <p:cNvPr id="18" name="Rectangle à coins arrondis 6">
            <a:extLst>
              <a:ext uri="{FF2B5EF4-FFF2-40B4-BE49-F238E27FC236}">
                <a16:creationId xmlns:a16="http://schemas.microsoft.com/office/drawing/2014/main" id="{99C449E5-2B4A-4E18-8172-93B5BD7AA36A}"/>
              </a:ext>
            </a:extLst>
          </p:cNvPr>
          <p:cNvSpPr/>
          <p:nvPr/>
        </p:nvSpPr>
        <p:spPr>
          <a:xfrm>
            <a:off x="403057" y="1750930"/>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démultiplier les possibilités </a:t>
            </a:r>
          </a:p>
          <a:p>
            <a:pPr lvl="0" algn="ctr"/>
            <a:r>
              <a:rPr lang="fr-FR" sz="1600" b="1" dirty="0">
                <a:latin typeface="Marianne" panose="02000000000000000000" pitchFamily="2" charset="0"/>
              </a:rPr>
              <a:t>de promotion interne ?</a:t>
            </a:r>
          </a:p>
        </p:txBody>
      </p:sp>
      <p:sp>
        <p:nvSpPr>
          <p:cNvPr id="22" name="ZoneTexte 21">
            <a:extLst>
              <a:ext uri="{FF2B5EF4-FFF2-40B4-BE49-F238E27FC236}">
                <a16:creationId xmlns:a16="http://schemas.microsoft.com/office/drawing/2014/main" id="{395AF927-D555-4AD6-8EEA-1FD533C62415}"/>
              </a:ext>
            </a:extLst>
          </p:cNvPr>
          <p:cNvSpPr txBox="1"/>
          <p:nvPr/>
        </p:nvSpPr>
        <p:spPr>
          <a:xfrm>
            <a:off x="403057" y="2865063"/>
            <a:ext cx="5400000" cy="2700000"/>
          </a:xfrm>
          <a:prstGeom prst="rect">
            <a:avLst/>
          </a:prstGeom>
          <a:noFill/>
          <a:ln>
            <a:solidFill>
              <a:schemeClr val="accent5">
                <a:lumMod val="50000"/>
              </a:schemeClr>
            </a:solidFill>
          </a:ln>
        </p:spPr>
        <p:txBody>
          <a:bodyPr wrap="square" rtlCol="0">
            <a:spAutoFit/>
          </a:bodyPr>
          <a:lstStyle/>
          <a:p>
            <a:pPr marL="0" marR="0" lvl="0" indent="-393700" algn="just" defTabSz="622300" rtl="0" eaLnBrk="1" fontAlgn="auto" latinLnBrk="0" hangingPunct="1">
              <a:lnSpc>
                <a:spcPct val="100000"/>
              </a:lnSpc>
              <a:spcBef>
                <a:spcPts val="600"/>
              </a:spcBef>
              <a:spcAft>
                <a:spcPts val="0"/>
              </a:spcAft>
              <a:buClrTx/>
              <a:buSzTx/>
              <a:buFontTx/>
              <a:buNone/>
              <a:tabLst/>
              <a:defRPr/>
            </a:pPr>
            <a:r>
              <a:rPr kumimoji="0" lang="fr-FR" sz="1200" b="1"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Constats et enjeux : </a:t>
            </a:r>
          </a:p>
          <a:p>
            <a:pPr marL="0" marR="0" lvl="0" indent="-393700" algn="just" defTabSz="6223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fr-FR" sz="1200" b="1"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Obligation législative </a:t>
            </a:r>
            <a:r>
              <a:rPr kumimoji="0" lang="fr-FR" sz="1200" b="0"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de contingenter les promotions internes en fonction du nombre de recrutements par concours.</a:t>
            </a:r>
            <a:endParaRPr lang="fr-FR" sz="1200" dirty="0">
              <a:solidFill>
                <a:srgbClr val="000000"/>
              </a:solidFill>
              <a:latin typeface="Marianne" panose="02000000000000000000" pitchFamily="2" charset="0"/>
            </a:endParaRPr>
          </a:p>
          <a:p>
            <a:pPr marL="0" marR="0" lvl="0" indent="-393700" algn="just" defTabSz="6223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kumimoji="0" lang="fr-FR" sz="1200" b="0"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Obligation qui n’est pas toujours adaptée aux situations réelles de </a:t>
            </a:r>
            <a:r>
              <a:rPr lang="fr-FR" sz="1200" dirty="0">
                <a:solidFill>
                  <a:srgbClr val="000000"/>
                </a:solidFill>
                <a:latin typeface="Marianne" panose="02000000000000000000" pitchFamily="2" charset="0"/>
              </a:rPr>
              <a:t>recrutement et qui constitue un </a:t>
            </a:r>
            <a:r>
              <a:rPr lang="fr-FR" sz="1200" b="1" dirty="0">
                <a:solidFill>
                  <a:srgbClr val="000000"/>
                </a:solidFill>
                <a:latin typeface="Marianne" panose="02000000000000000000" pitchFamily="2" charset="0"/>
              </a:rPr>
              <a:t>f</a:t>
            </a:r>
            <a:r>
              <a:rPr kumimoji="0" lang="fr-FR" sz="1200" b="1"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rein important à la </a:t>
            </a:r>
            <a:r>
              <a:rPr lang="fr-FR" sz="1200" b="1" dirty="0">
                <a:solidFill>
                  <a:srgbClr val="000000"/>
                </a:solidFill>
                <a:latin typeface="Marianne" panose="02000000000000000000" pitchFamily="2" charset="0"/>
              </a:rPr>
              <a:t>promotion interne</a:t>
            </a:r>
            <a:r>
              <a:rPr lang="fr-FR" sz="1200" dirty="0">
                <a:solidFill>
                  <a:srgbClr val="000000"/>
                </a:solidFill>
                <a:latin typeface="Marianne" panose="02000000000000000000" pitchFamily="2" charset="0"/>
              </a:rPr>
              <a:t>.</a:t>
            </a:r>
            <a:endParaRPr kumimoji="0" lang="fr-FR" sz="1200" i="0" u="none" strike="noStrike" kern="1200" cap="none" spc="0" normalizeH="0" baseline="0" noProof="0" dirty="0">
              <a:ln>
                <a:noFill/>
              </a:ln>
              <a:solidFill>
                <a:srgbClr val="000000"/>
              </a:solidFill>
              <a:effectLst/>
              <a:uLnTx/>
              <a:uFillTx/>
              <a:latin typeface="Marianne" panose="02000000000000000000" pitchFamily="2" charset="0"/>
              <a:ea typeface="+mn-ea"/>
              <a:cs typeface="+mn-cs"/>
            </a:endParaRPr>
          </a:p>
          <a:p>
            <a:pPr marL="0" marR="0" lvl="0" indent="-393700" algn="just" defTabSz="622300" rtl="0" eaLnBrk="1" fontAlgn="auto" latinLnBrk="0" hangingPunct="1">
              <a:lnSpc>
                <a:spcPct val="100000"/>
              </a:lnSpc>
              <a:spcBef>
                <a:spcPts val="600"/>
              </a:spcBef>
              <a:spcAft>
                <a:spcPts val="0"/>
              </a:spcAft>
              <a:buClrTx/>
              <a:buSzTx/>
              <a:buFontTx/>
              <a:buNone/>
              <a:tabLst/>
              <a:defRPr/>
            </a:pPr>
            <a:endParaRPr kumimoji="0" lang="fr-FR" sz="1200" b="1" i="0" u="none" strike="noStrike" kern="1200" cap="none" spc="0" normalizeH="0" baseline="0" noProof="0" dirty="0">
              <a:ln>
                <a:noFill/>
              </a:ln>
              <a:solidFill>
                <a:srgbClr val="000000"/>
              </a:solidFill>
              <a:effectLst/>
              <a:uLnTx/>
              <a:uFillTx/>
              <a:latin typeface="Marianne" panose="02000000000000000000" pitchFamily="2" charset="0"/>
              <a:ea typeface="+mn-ea"/>
              <a:cs typeface="+mn-cs"/>
            </a:endParaRPr>
          </a:p>
          <a:p>
            <a:pPr marL="0" marR="0" lvl="0" indent="-393700" algn="just" defTabSz="622300" rtl="0" eaLnBrk="1" fontAlgn="auto" latinLnBrk="0" hangingPunct="1">
              <a:lnSpc>
                <a:spcPct val="100000"/>
              </a:lnSpc>
              <a:spcBef>
                <a:spcPts val="600"/>
              </a:spcBef>
              <a:spcAft>
                <a:spcPts val="0"/>
              </a:spcAft>
              <a:buClrTx/>
              <a:buSzTx/>
              <a:buFontTx/>
              <a:buNone/>
              <a:tabLst/>
              <a:defRPr/>
            </a:pPr>
            <a:r>
              <a:rPr kumimoji="0" lang="fr-FR" sz="1200" b="1" i="0" u="none" strike="noStrike" kern="1200" cap="none" spc="0" normalizeH="0" baseline="0" noProof="0" dirty="0">
                <a:ln>
                  <a:noFill/>
                </a:ln>
                <a:solidFill>
                  <a:srgbClr val="00B0F0"/>
                </a:solidFill>
                <a:effectLst/>
                <a:uLnTx/>
                <a:uFillTx/>
                <a:latin typeface="Marianne" panose="02000000000000000000" pitchFamily="2" charset="0"/>
                <a:ea typeface="+mn-ea"/>
                <a:cs typeface="+mn-cs"/>
              </a:rPr>
              <a:t>Question : </a:t>
            </a:r>
          </a:p>
          <a:p>
            <a:pPr marL="0" marR="0" lvl="0" indent="-393700" algn="just" defTabSz="622300" rtl="0" eaLnBrk="1" fontAlgn="auto" latinLnBrk="0" hangingPunct="1">
              <a:lnSpc>
                <a:spcPct val="100000"/>
              </a:lnSpc>
              <a:spcBef>
                <a:spcPts val="600"/>
              </a:spcBef>
              <a:spcAft>
                <a:spcPts val="0"/>
              </a:spcAft>
              <a:buClrTx/>
              <a:buSzTx/>
              <a:buFontTx/>
              <a:buNone/>
              <a:tabLst/>
              <a:defRPr/>
            </a:pPr>
            <a:r>
              <a:rPr kumimoji="0" lang="fr-FR" sz="1200" b="1" i="0" u="none" strike="noStrike" kern="1200" cap="none" spc="0" normalizeH="0" baseline="0" noProof="0" dirty="0">
                <a:ln>
                  <a:noFill/>
                </a:ln>
                <a:solidFill>
                  <a:srgbClr val="00B0F0"/>
                </a:solidFill>
                <a:effectLst/>
                <a:uLnTx/>
                <a:uFillTx/>
                <a:latin typeface="Marianne" panose="02000000000000000000" pitchFamily="2" charset="0"/>
                <a:ea typeface="+mn-ea"/>
                <a:cs typeface="+mn-cs"/>
              </a:rPr>
              <a:t>Quelles possibilités pour donner aux employeurs des marges de management accrues en matière de parcours de carrière vers un corps ou cadre d’emplois de niveau supérieur ? </a:t>
            </a:r>
          </a:p>
        </p:txBody>
      </p:sp>
    </p:spTree>
    <p:extLst>
      <p:ext uri="{BB962C8B-B14F-4D97-AF65-F5344CB8AC3E}">
        <p14:creationId xmlns:p14="http://schemas.microsoft.com/office/powerpoint/2010/main" val="1787962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3396000" y="2832196"/>
            <a:ext cx="5400000" cy="3305520"/>
          </a:xfrm>
          <a:prstGeom prst="rect">
            <a:avLst/>
          </a:prstGeom>
          <a:noFill/>
          <a:ln>
            <a:solidFill>
              <a:schemeClr val="accent5">
                <a:lumMod val="50000"/>
              </a:schemeClr>
            </a:solidFill>
          </a:ln>
        </p:spPr>
        <p:txBody>
          <a:bodyPr wrap="square" rtlCol="0">
            <a:spAutoFit/>
          </a:bodyPr>
          <a:lstStyle/>
          <a:p>
            <a:pPr marL="63500" lvl="1" algn="just" defTabSz="622300">
              <a:spcBef>
                <a:spcPts val="600"/>
              </a:spcBef>
              <a:spcAft>
                <a:spcPct val="15000"/>
              </a:spcAft>
            </a:pPr>
            <a:r>
              <a:rPr lang="fr-FR" sz="1200" b="1" dirty="0">
                <a:latin typeface="Marianne" panose="02000000000000000000" pitchFamily="2" charset="0"/>
              </a:rPr>
              <a:t>Constats et enjeux : </a:t>
            </a:r>
          </a:p>
          <a:p>
            <a:pPr marL="234950" lvl="1" indent="-171450" algn="just" defTabSz="622300">
              <a:spcBef>
                <a:spcPts val="600"/>
              </a:spcBef>
              <a:spcAft>
                <a:spcPct val="15000"/>
              </a:spcAft>
              <a:buFont typeface="Wingdings" panose="05000000000000000000" pitchFamily="2" charset="2"/>
              <a:buChar char="ü"/>
            </a:pPr>
            <a:r>
              <a:rPr lang="fr-FR" sz="1200" dirty="0">
                <a:latin typeface="Marianne" panose="02000000000000000000" pitchFamily="2" charset="0"/>
              </a:rPr>
              <a:t>Le </a:t>
            </a:r>
            <a:r>
              <a:rPr lang="fr-FR" sz="1200" b="1" dirty="0">
                <a:latin typeface="Marianne" panose="02000000000000000000" pitchFamily="2" charset="0"/>
              </a:rPr>
              <a:t>licenciement pour insuffisance professionnelle </a:t>
            </a:r>
            <a:r>
              <a:rPr lang="fr-FR" sz="1200" dirty="0">
                <a:latin typeface="Marianne" panose="02000000000000000000" pitchFamily="2" charset="0"/>
              </a:rPr>
              <a:t>est aujourd’hui </a:t>
            </a:r>
            <a:r>
              <a:rPr lang="fr-FR" sz="1200" b="1" dirty="0">
                <a:latin typeface="Marianne" panose="02000000000000000000" pitchFamily="2" charset="0"/>
              </a:rPr>
              <a:t>la seule réponse aux situations avérées d’insuffisance professionnelle</a:t>
            </a:r>
            <a:r>
              <a:rPr lang="fr-FR" sz="1200" dirty="0">
                <a:latin typeface="Marianne" panose="02000000000000000000" pitchFamily="2" charset="0"/>
              </a:rPr>
              <a:t>. </a:t>
            </a:r>
          </a:p>
          <a:p>
            <a:pPr marL="234950" lvl="1" indent="-171450" algn="just" defTabSz="622300">
              <a:spcBef>
                <a:spcPts val="600"/>
              </a:spcBef>
              <a:spcAft>
                <a:spcPct val="15000"/>
              </a:spcAft>
              <a:buFont typeface="Wingdings" panose="05000000000000000000" pitchFamily="2" charset="2"/>
              <a:buChar char="ü"/>
            </a:pPr>
            <a:r>
              <a:rPr lang="fr-FR" sz="1200" b="1" dirty="0">
                <a:latin typeface="Marianne" panose="02000000000000000000" pitchFamily="2" charset="0"/>
              </a:rPr>
              <a:t>Pas de dispositif permettant une gradation de la réponse : les difficultés s’aggravent sans pouvoir être prises en charge dès les premières manifestations</a:t>
            </a:r>
            <a:r>
              <a:rPr lang="fr-FR" sz="1200" dirty="0">
                <a:latin typeface="Marianne" panose="02000000000000000000" pitchFamily="2" charset="0"/>
              </a:rPr>
              <a:t>.</a:t>
            </a:r>
          </a:p>
          <a:p>
            <a:pPr marL="63500" lvl="1" algn="just" defTabSz="622300">
              <a:spcBef>
                <a:spcPts val="600"/>
              </a:spcBef>
              <a:spcAft>
                <a:spcPct val="15000"/>
              </a:spcAft>
            </a:pPr>
            <a:r>
              <a:rPr lang="fr-FR" sz="1200" dirty="0">
                <a:latin typeface="Marianne" panose="02000000000000000000" pitchFamily="2" charset="0"/>
              </a:rPr>
              <a:t> </a:t>
            </a:r>
          </a:p>
          <a:p>
            <a:pPr marL="63500" lvl="1" algn="just" defTabSz="622300">
              <a:spcBef>
                <a:spcPts val="600"/>
              </a:spcBef>
              <a:spcAft>
                <a:spcPct val="15000"/>
              </a:spcAft>
            </a:pPr>
            <a:r>
              <a:rPr lang="fr-FR" sz="1200" b="1" dirty="0">
                <a:solidFill>
                  <a:srgbClr val="00B0F0"/>
                </a:solidFill>
                <a:latin typeface="Marianne" panose="02000000000000000000" pitchFamily="2" charset="0"/>
              </a:rPr>
              <a:t>Question : </a:t>
            </a:r>
          </a:p>
          <a:p>
            <a:pPr marL="63500" lvl="1" algn="just" defTabSz="622300">
              <a:spcBef>
                <a:spcPts val="600"/>
              </a:spcBef>
              <a:spcAft>
                <a:spcPct val="15000"/>
              </a:spcAft>
            </a:pPr>
            <a:r>
              <a:rPr lang="fr-FR" sz="1200" b="1" dirty="0">
                <a:solidFill>
                  <a:srgbClr val="00B0F0"/>
                </a:solidFill>
                <a:latin typeface="Marianne" panose="02000000000000000000" pitchFamily="2" charset="0"/>
              </a:rPr>
              <a:t>Les employeurs et managers sont-ils suffisamment outillés pour prendre en compte l’insuffisance professionnelle dans le déroulé de la carrière, directement appréciée sur le fondement de l’évaluation professionnelle ?</a:t>
            </a:r>
            <a:endParaRPr lang="fr-FR" sz="1200" dirty="0">
              <a:solidFill>
                <a:srgbClr val="00B0F0"/>
              </a:solidFill>
              <a:latin typeface="Marianne" panose="02000000000000000000" pitchFamily="2" charset="0"/>
            </a:endParaRPr>
          </a:p>
          <a:p>
            <a:pPr marL="63500" lvl="1" algn="just" defTabSz="622300">
              <a:spcBef>
                <a:spcPts val="600"/>
              </a:spcBef>
              <a:spcAft>
                <a:spcPct val="15000"/>
              </a:spcAft>
            </a:pPr>
            <a:r>
              <a:rPr lang="fr-FR" sz="1200" b="1" dirty="0">
                <a:solidFill>
                  <a:srgbClr val="00B0F0"/>
                </a:solidFill>
                <a:latin typeface="Marianne" panose="02000000000000000000" pitchFamily="2" charset="0"/>
              </a:rPr>
              <a:t>Quelle possibilité d’une réponse graduée ?</a:t>
            </a:r>
          </a:p>
        </p:txBody>
      </p:sp>
      <p:sp>
        <p:nvSpPr>
          <p:cNvPr id="7" name="Rectangle à coins arrondis 6"/>
          <p:cNvSpPr/>
          <p:nvPr/>
        </p:nvSpPr>
        <p:spPr>
          <a:xfrm>
            <a:off x="3396000" y="1745072"/>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Comment répondre de manière plus juste et efficace aux situations d’insuffisance professionnelle?</a:t>
            </a:r>
          </a:p>
        </p:txBody>
      </p:sp>
      <p:sp>
        <p:nvSpPr>
          <p:cNvPr id="17" name="Rectangle 16">
            <a:extLst>
              <a:ext uri="{FF2B5EF4-FFF2-40B4-BE49-F238E27FC236}">
                <a16:creationId xmlns:a16="http://schemas.microsoft.com/office/drawing/2014/main" id="{FB0D222C-B60A-426E-BAAA-AE6CEA04EEB7}"/>
              </a:ext>
            </a:extLst>
          </p:cNvPr>
          <p:cNvSpPr/>
          <p:nvPr/>
        </p:nvSpPr>
        <p:spPr>
          <a:xfrm>
            <a:off x="0" y="2331"/>
            <a:ext cx="12192000" cy="1555617"/>
          </a:xfrm>
          <a:prstGeom prst="rect">
            <a:avLst/>
          </a:prstGeom>
          <a:solidFill>
            <a:srgbClr val="00B0F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r>
              <a:rPr kumimoji="0" lang="fr-FR" sz="29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Comment fluidifier les mobilités et mieux gérer les parcours professionnels et les départs ?</a:t>
            </a:r>
          </a:p>
        </p:txBody>
      </p:sp>
    </p:spTree>
    <p:extLst>
      <p:ext uri="{BB962C8B-B14F-4D97-AF65-F5344CB8AC3E}">
        <p14:creationId xmlns:p14="http://schemas.microsoft.com/office/powerpoint/2010/main" val="304579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3396000" y="2790824"/>
            <a:ext cx="5400000" cy="3594830"/>
          </a:xfrm>
          <a:prstGeom prst="rect">
            <a:avLst/>
          </a:prstGeom>
          <a:noFill/>
          <a:ln>
            <a:solidFill>
              <a:schemeClr val="accent5">
                <a:lumMod val="50000"/>
              </a:schemeClr>
            </a:solidFill>
          </a:ln>
        </p:spPr>
        <p:txBody>
          <a:bodyPr wrap="square" rtlCol="0">
            <a:spAutoFit/>
          </a:bodyPr>
          <a:lstStyle/>
          <a:p>
            <a:pPr marL="63500" lvl="1" algn="just" defTabSz="622300">
              <a:spcBef>
                <a:spcPts val="600"/>
              </a:spcBef>
              <a:spcAft>
                <a:spcPct val="15000"/>
              </a:spcAft>
            </a:pPr>
            <a:r>
              <a:rPr lang="fr-FR" sz="1200" b="1" dirty="0">
                <a:latin typeface="Marianne" panose="02000000000000000000" pitchFamily="2" charset="0"/>
              </a:rPr>
              <a:t>Constats et enjeux : </a:t>
            </a:r>
          </a:p>
          <a:p>
            <a:pPr marL="234950" lvl="1" indent="-171450" algn="just" defTabSz="622300">
              <a:spcBef>
                <a:spcPts val="600"/>
              </a:spcBef>
              <a:spcAft>
                <a:spcPct val="15000"/>
              </a:spcAft>
              <a:buFont typeface="Wingdings" panose="05000000000000000000" pitchFamily="2" charset="2"/>
              <a:buChar char="ü"/>
            </a:pPr>
            <a:r>
              <a:rPr lang="fr-FR" sz="1200" dirty="0">
                <a:latin typeface="Marianne" panose="02000000000000000000" pitchFamily="2" charset="0"/>
              </a:rPr>
              <a:t>Création par la loi de transformation de la fonction publique, </a:t>
            </a:r>
            <a:r>
              <a:rPr lang="fr-FR" sz="1200" b="1" dirty="0">
                <a:latin typeface="Marianne" panose="02000000000000000000" pitchFamily="2" charset="0"/>
              </a:rPr>
              <a:t>à titre expérimental pour les années 2020 à 2025, pour les fonctionnaires appartenant aux trois versants de la fonction publique, d’un dispositif de rupture conventionnelle.</a:t>
            </a:r>
          </a:p>
          <a:p>
            <a:pPr marL="234950" marR="0" lvl="1" indent="-171450" algn="just" defTabSz="622300" rtl="0" eaLnBrk="1" fontAlgn="auto" latinLnBrk="0" hangingPunct="1">
              <a:spcBef>
                <a:spcPts val="600"/>
              </a:spcBef>
              <a:spcAft>
                <a:spcPct val="15000"/>
              </a:spcAft>
              <a:buClrTx/>
              <a:buSzTx/>
              <a:buFont typeface="Wingdings" panose="05000000000000000000" pitchFamily="2" charset="2"/>
              <a:buChar char="ü"/>
              <a:tabLst/>
              <a:defRPr/>
            </a:pPr>
            <a:r>
              <a:rPr kumimoji="0" lang="fr-FR" sz="1200" b="0" i="0" u="none" strike="noStrike" kern="1200" cap="none" spc="0" normalizeH="0" baseline="0" noProof="0" dirty="0">
                <a:ln>
                  <a:noFill/>
                </a:ln>
                <a:effectLst/>
                <a:uLnTx/>
                <a:uFillTx/>
                <a:latin typeface="Marianne" panose="02000000000000000000" pitchFamily="2" charset="0"/>
                <a:ea typeface="+mn-ea"/>
                <a:cs typeface="+mn-cs"/>
              </a:rPr>
              <a:t>Pour la Fonction publique de l’Etat, entre 2020 et 2022, 5 300 agents ont bénéficié de ce dispositif qui a </a:t>
            </a:r>
            <a:r>
              <a:rPr lang="fr-FR" sz="1200" dirty="0">
                <a:latin typeface="Marianne" panose="02000000000000000000" pitchFamily="2" charset="0"/>
              </a:rPr>
              <a:t>permis des reconversions professionnelles hors de l’administration.</a:t>
            </a:r>
          </a:p>
          <a:p>
            <a:pPr marL="234950" marR="0" lvl="1" indent="-171450" algn="just" defTabSz="622300" rtl="0" eaLnBrk="1" fontAlgn="auto" latinLnBrk="0" hangingPunct="1">
              <a:spcBef>
                <a:spcPts val="600"/>
              </a:spcBef>
              <a:spcAft>
                <a:spcPct val="15000"/>
              </a:spcAft>
              <a:buClrTx/>
              <a:buSzTx/>
              <a:buFont typeface="Wingdings" panose="05000000000000000000" pitchFamily="2" charset="2"/>
              <a:buChar char="ü"/>
              <a:tabLst/>
              <a:defRPr/>
            </a:pPr>
            <a:r>
              <a:rPr lang="fr-FR" sz="1200" dirty="0">
                <a:latin typeface="Marianne" panose="02000000000000000000" pitchFamily="2" charset="0"/>
              </a:rPr>
              <a:t>Pour</a:t>
            </a:r>
            <a:r>
              <a:rPr kumimoji="0" lang="fr-FR" sz="1200" b="0" i="0" u="none" strike="noStrike" kern="1200" cap="none" spc="0" normalizeH="0" baseline="0" noProof="0" dirty="0">
                <a:ln>
                  <a:noFill/>
                </a:ln>
                <a:effectLst/>
                <a:uLnTx/>
                <a:uFillTx/>
                <a:latin typeface="Marianne" panose="02000000000000000000" pitchFamily="2" charset="0"/>
                <a:ea typeface="+mn-ea"/>
                <a:cs typeface="+mn-cs"/>
              </a:rPr>
              <a:t> la FPH en 2021 : 2 808 ruptures conventionnelles ont été conclues.</a:t>
            </a:r>
          </a:p>
          <a:p>
            <a:pPr marL="63500" lvl="1" algn="just" defTabSz="622300">
              <a:spcBef>
                <a:spcPts val="600"/>
              </a:spcBef>
              <a:spcAft>
                <a:spcPct val="15000"/>
              </a:spcAft>
            </a:pPr>
            <a:endParaRPr lang="fr-FR" sz="1200" b="1" dirty="0">
              <a:solidFill>
                <a:srgbClr val="00B0F0"/>
              </a:solidFill>
              <a:latin typeface="Marianne" panose="02000000000000000000" pitchFamily="2" charset="0"/>
            </a:endParaRPr>
          </a:p>
          <a:p>
            <a:pPr marL="63500" lvl="1" algn="just" defTabSz="622300">
              <a:spcBef>
                <a:spcPts val="600"/>
              </a:spcBef>
              <a:spcAft>
                <a:spcPct val="15000"/>
              </a:spcAft>
            </a:pPr>
            <a:r>
              <a:rPr lang="fr-FR" sz="1200" b="1" dirty="0">
                <a:solidFill>
                  <a:srgbClr val="00B0F0"/>
                </a:solidFill>
                <a:latin typeface="Marianne" panose="02000000000000000000" pitchFamily="2" charset="0"/>
              </a:rPr>
              <a:t>Question  : </a:t>
            </a:r>
          </a:p>
          <a:p>
            <a:pPr marL="63500" lvl="1" algn="just" defTabSz="622300">
              <a:spcBef>
                <a:spcPts val="600"/>
              </a:spcBef>
              <a:spcAft>
                <a:spcPct val="15000"/>
              </a:spcAft>
            </a:pPr>
            <a:r>
              <a:rPr lang="fr-FR" sz="1200" b="1" dirty="0">
                <a:solidFill>
                  <a:srgbClr val="00B0F0"/>
                </a:solidFill>
                <a:latin typeface="Marianne" panose="02000000000000000000" pitchFamily="2" charset="0"/>
              </a:rPr>
              <a:t>Faut-il pérenniser le dispositif instauré en 2020 à titre expérimental ? </a:t>
            </a:r>
          </a:p>
          <a:p>
            <a:pPr marL="63500" lvl="1" algn="just" defTabSz="622300">
              <a:spcBef>
                <a:spcPts val="600"/>
              </a:spcBef>
              <a:spcAft>
                <a:spcPct val="15000"/>
              </a:spcAft>
            </a:pPr>
            <a:r>
              <a:rPr lang="fr-FR" sz="1200" b="1" dirty="0">
                <a:solidFill>
                  <a:srgbClr val="00B0F0"/>
                </a:solidFill>
                <a:latin typeface="Marianne" panose="02000000000000000000" pitchFamily="2" charset="0"/>
              </a:rPr>
              <a:t>Les règles actuelles relatives au réemploi dans la fonction publique à la suite d’une rupture conventionnelle doivent-elles être revues ?</a:t>
            </a:r>
          </a:p>
        </p:txBody>
      </p:sp>
      <p:sp>
        <p:nvSpPr>
          <p:cNvPr id="7" name="Rectangle à coins arrondis 6"/>
          <p:cNvSpPr/>
          <p:nvPr/>
        </p:nvSpPr>
        <p:spPr>
          <a:xfrm>
            <a:off x="3396000" y="1723221"/>
            <a:ext cx="5400000" cy="90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dirty="0">
                <a:latin typeface="Marianne" panose="02000000000000000000" pitchFamily="2" charset="0"/>
              </a:rPr>
              <a:t>Comment consolider les leviers permettant les départs conventionnels ?</a:t>
            </a:r>
            <a:endParaRPr kumimoji="0" lang="fr-FR" sz="16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endParaRPr>
          </a:p>
        </p:txBody>
      </p:sp>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555618"/>
            <a:chOff x="752110" y="541866"/>
            <a:chExt cx="10921416" cy="1555618"/>
          </a:xfrm>
          <a:solidFill>
            <a:srgbClr val="174C82"/>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7"/>
              <a:ext cx="10921416" cy="1555617"/>
            </a:xfrm>
            <a:prstGeom prst="rect">
              <a:avLst/>
            </a:prstGeom>
            <a:solidFill>
              <a:srgbClr val="00B0F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marL="0" marR="0" lvl="0" indent="0" algn="ctr" defTabSz="1289050" rtl="0" eaLnBrk="1" fontAlgn="auto" latinLnBrk="0" hangingPunct="1">
                <a:lnSpc>
                  <a:spcPct val="90000"/>
                </a:lnSpc>
                <a:spcBef>
                  <a:spcPct val="0"/>
                </a:spcBef>
                <a:spcAft>
                  <a:spcPct val="35000"/>
                </a:spcAft>
                <a:buClrTx/>
                <a:buSzTx/>
                <a:buFontTx/>
                <a:buNone/>
                <a:tabLst/>
                <a:defRPr/>
              </a:pPr>
              <a:r>
                <a:rPr kumimoji="0" lang="fr-FR" sz="2900" b="1" i="0" u="none" strike="noStrike" kern="1200" cap="none" spc="0" normalizeH="0" baseline="0" noProof="0" dirty="0">
                  <a:ln>
                    <a:noFill/>
                  </a:ln>
                  <a:solidFill>
                    <a:srgbClr val="FFFFFF"/>
                  </a:solidFill>
                  <a:effectLst/>
                  <a:uLnTx/>
                  <a:uFillTx/>
                  <a:latin typeface="Marianne" panose="02000000000000000000" pitchFamily="2" charset="0"/>
                  <a:ea typeface="+mn-ea"/>
                  <a:cs typeface="+mn-cs"/>
                </a:rPr>
                <a:t>Comment fluidifier les mobilités et mieux gérer les parcours professionnels ?</a:t>
              </a:r>
            </a:p>
          </p:txBody>
        </p:sp>
      </p:grpSp>
    </p:spTree>
    <p:extLst>
      <p:ext uri="{BB962C8B-B14F-4D97-AF65-F5344CB8AC3E}">
        <p14:creationId xmlns:p14="http://schemas.microsoft.com/office/powerpoint/2010/main" val="1322783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345750" y="2456427"/>
            <a:ext cx="5400000" cy="3016210"/>
          </a:xfrm>
          <a:prstGeom prst="rect">
            <a:avLst/>
          </a:prstGeom>
          <a:noFill/>
          <a:ln>
            <a:solidFill>
              <a:schemeClr val="accent5">
                <a:lumMod val="50000"/>
              </a:schemeClr>
            </a:solidFill>
          </a:ln>
        </p:spPr>
        <p:txBody>
          <a:bodyPr wrap="square" rtlCol="0">
            <a:spAutoFit/>
          </a:bodyPr>
          <a:lstStyle/>
          <a:p>
            <a:pPr marL="234950" lvl="1" indent="-171450" algn="just" defTabSz="622300">
              <a:spcBef>
                <a:spcPts val="600"/>
              </a:spcBef>
              <a:buFont typeface="Wingdings" panose="05000000000000000000" pitchFamily="2" charset="2"/>
              <a:buChar char="ü"/>
            </a:pPr>
            <a:r>
              <a:rPr lang="fr-FR" sz="1200" dirty="0">
                <a:latin typeface="Marianne" panose="02000000000000000000" pitchFamily="2" charset="0"/>
              </a:rPr>
              <a:t>Une constitution des corps et cadres d’emplois en référence </a:t>
            </a:r>
            <a:r>
              <a:rPr lang="fr-FR" sz="1200" b="1" dirty="0">
                <a:latin typeface="Marianne" panose="02000000000000000000" pitchFamily="2" charset="0"/>
              </a:rPr>
              <a:t>aux seules catégories administratives transverses </a:t>
            </a:r>
            <a:r>
              <a:rPr lang="fr-FR" sz="1200" dirty="0">
                <a:latin typeface="Marianne" panose="02000000000000000000" pitchFamily="2" charset="0"/>
              </a:rPr>
              <a:t>A, B, C (et D jusque dans les années 90), elles-mêmes définies par </a:t>
            </a:r>
            <a:r>
              <a:rPr lang="fr-FR" sz="1200" b="1" dirty="0">
                <a:latin typeface="Marianne" panose="02000000000000000000" pitchFamily="2" charset="0"/>
              </a:rPr>
              <a:t>le seul niveau théorique de diplôme et de recrutement</a:t>
            </a:r>
            <a:r>
              <a:rPr lang="fr-FR" sz="1200" dirty="0">
                <a:latin typeface="Marianne" panose="02000000000000000000" pitchFamily="2" charset="0"/>
              </a:rPr>
              <a:t>, quel que soit le métier exercé.</a:t>
            </a:r>
          </a:p>
          <a:p>
            <a:pPr marL="234950" lvl="1" indent="-171450" algn="just" defTabSz="622300">
              <a:spcBef>
                <a:spcPts val="600"/>
              </a:spcBef>
              <a:buFont typeface="Wingdings" panose="05000000000000000000" pitchFamily="2" charset="2"/>
              <a:buChar char="ü"/>
            </a:pPr>
            <a:r>
              <a:rPr lang="fr-FR" sz="1200" b="1" dirty="0">
                <a:latin typeface="Marianne" panose="02000000000000000000" pitchFamily="2" charset="0"/>
              </a:rPr>
              <a:t>Un décalage croissant avec la réalité des niveaux et des contenus de qualifications nécessaires pour l’exercice des métiers</a:t>
            </a:r>
            <a:r>
              <a:rPr lang="fr-FR" sz="1200" dirty="0">
                <a:latin typeface="Marianne" panose="02000000000000000000" pitchFamily="2" charset="0"/>
              </a:rPr>
              <a:t>. La France a connu des évolutions sociodémographiques majeures depuis 70 ans : passage de 10 % à 80 %, de la proportion d’une classe d’âge titulaire du baccalauréat ; massification de l’accès à l’enseignement supérieur ; déformation du lien entre niveau des diplômes et nature des missions…</a:t>
            </a:r>
          </a:p>
          <a:p>
            <a:pPr marL="234950" lvl="1" indent="-171450" algn="just" defTabSz="622300">
              <a:spcBef>
                <a:spcPts val="600"/>
              </a:spcBef>
              <a:buFont typeface="Wingdings" panose="05000000000000000000" pitchFamily="2" charset="2"/>
              <a:buChar char="ü"/>
            </a:pPr>
            <a:r>
              <a:rPr lang="fr-FR" sz="1200" b="1" dirty="0">
                <a:latin typeface="Marianne" panose="02000000000000000000" pitchFamily="2" charset="0"/>
              </a:rPr>
              <a:t>Un effet de décorrélation des échelles de rémunération et des parcours de carrière au regard de l’acquisition des compétences et de la progression en responsabilités.</a:t>
            </a:r>
          </a:p>
        </p:txBody>
      </p:sp>
      <p:sp>
        <p:nvSpPr>
          <p:cNvPr id="7" name="Rectangle à coins arrondis 6"/>
          <p:cNvSpPr/>
          <p:nvPr/>
        </p:nvSpPr>
        <p:spPr>
          <a:xfrm>
            <a:off x="345750" y="1326631"/>
            <a:ext cx="5400000" cy="9000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Constat et enjeux : une structuration en catégories administratives en décalage croissant avec les évolutions de l’emploi et des métiers</a:t>
            </a:r>
          </a:p>
        </p:txBody>
      </p:sp>
      <p:sp>
        <p:nvSpPr>
          <p:cNvPr id="11" name="ZoneTexte 10">
            <a:extLst>
              <a:ext uri="{FF2B5EF4-FFF2-40B4-BE49-F238E27FC236}">
                <a16:creationId xmlns:a16="http://schemas.microsoft.com/office/drawing/2014/main" id="{4EA58B65-216F-4544-AEE0-2585BA7CB5C2}"/>
              </a:ext>
            </a:extLst>
          </p:cNvPr>
          <p:cNvSpPr txBox="1"/>
          <p:nvPr/>
        </p:nvSpPr>
        <p:spPr>
          <a:xfrm>
            <a:off x="6446252" y="2444634"/>
            <a:ext cx="5400000" cy="3662541"/>
          </a:xfrm>
          <a:prstGeom prst="rect">
            <a:avLst/>
          </a:prstGeom>
          <a:noFill/>
          <a:ln>
            <a:solidFill>
              <a:schemeClr val="accent5">
                <a:lumMod val="50000"/>
              </a:schemeClr>
            </a:solidFill>
          </a:ln>
        </p:spPr>
        <p:txBody>
          <a:bodyPr wrap="square" rtlCol="0">
            <a:spAutoFit/>
          </a:bodyPr>
          <a:lstStyle/>
          <a:p>
            <a:pPr marL="234950" lvl="1" indent="-171450" algn="just" defTabSz="622300">
              <a:spcBef>
                <a:spcPts val="600"/>
              </a:spcBef>
              <a:buFont typeface="Wingdings" panose="05000000000000000000" pitchFamily="2" charset="2"/>
              <a:buChar char="ü"/>
            </a:pPr>
            <a:r>
              <a:rPr lang="fr-FR" sz="1200" b="1" dirty="0">
                <a:latin typeface="Marianne" panose="02000000000000000000" pitchFamily="2" charset="0"/>
              </a:rPr>
              <a:t>Comment mieux corréler les parcours professionnels aux logiques d’acquisition de compétences et de prises de responsabilité propres à chaque grand domaine d’activité ?</a:t>
            </a:r>
          </a:p>
          <a:p>
            <a:pPr marL="234950" lvl="1" indent="-171450" algn="just" defTabSz="622300">
              <a:spcBef>
                <a:spcPts val="600"/>
              </a:spcBef>
              <a:buFont typeface="Wingdings" panose="05000000000000000000" pitchFamily="2" charset="2"/>
              <a:buChar char="ü"/>
            </a:pPr>
            <a:r>
              <a:rPr lang="fr-FR" sz="1200" b="1" dirty="0">
                <a:latin typeface="Marianne" panose="02000000000000000000" pitchFamily="2" charset="0"/>
              </a:rPr>
              <a:t>Quels bénéfices attendre d’une gestion des ressources humaines centrée d’abord sur l’appartenance à une filière professionnelle ?</a:t>
            </a:r>
            <a:endParaRPr lang="fr-FR" sz="1200" dirty="0">
              <a:latin typeface="Marianne" panose="02000000000000000000" pitchFamily="2" charset="0"/>
            </a:endParaRP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les parcours de promotion</a:t>
            </a:r>
            <a:endParaRPr lang="fr-FR" sz="1200" dirty="0">
              <a:latin typeface="Marianne" panose="02000000000000000000" pitchFamily="2" charset="0"/>
            </a:endParaRP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les mobilités fluidifiées entre employeurs et versants </a:t>
            </a:r>
            <a:endParaRPr lang="fr-FR" sz="1200" dirty="0">
              <a:latin typeface="Marianne" panose="02000000000000000000" pitchFamily="2" charset="0"/>
            </a:endParaRP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les politiques de rémunération</a:t>
            </a: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la gestion prévisionnelle des emplois et des compétences </a:t>
            </a: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l’égalité professionnelle entre les femmes et les hommes</a:t>
            </a:r>
          </a:p>
          <a:p>
            <a:pPr marL="628650" lvl="1" indent="-171450" algn="just" defTabSz="622300">
              <a:spcBef>
                <a:spcPts val="600"/>
              </a:spcBef>
              <a:buFont typeface="Wingdings" panose="05000000000000000000" pitchFamily="2" charset="2"/>
              <a:buChar char="Ø"/>
            </a:pPr>
            <a:r>
              <a:rPr lang="fr-FR" sz="1200" b="1" dirty="0">
                <a:latin typeface="Marianne" panose="02000000000000000000" pitchFamily="2" charset="0"/>
              </a:rPr>
              <a:t> Sur le dialogue social</a:t>
            </a:r>
          </a:p>
          <a:p>
            <a:pPr marL="171450" indent="-171450" algn="just" defTabSz="622300">
              <a:spcBef>
                <a:spcPts val="600"/>
              </a:spcBef>
              <a:buFont typeface="Wingdings" panose="05000000000000000000" pitchFamily="2" charset="2"/>
              <a:buChar char="ü"/>
            </a:pPr>
            <a:r>
              <a:rPr lang="fr-FR" sz="1200" b="1" dirty="0">
                <a:latin typeface="Marianne" panose="02000000000000000000" pitchFamily="2" charset="0"/>
              </a:rPr>
              <a:t>Quelle priorisation éventuelle des filières/périmètres les plus en tension</a:t>
            </a:r>
            <a:r>
              <a:rPr lang="fr-FR" sz="1200" dirty="0">
                <a:latin typeface="Marianne" panose="02000000000000000000" pitchFamily="2" charset="0"/>
              </a:rPr>
              <a:t> (en terme d’attractivité, de transformation des métiers et des compétences associées, de comparabilité avec le marché de l’emploi, de besoin de revalorisation pour des métiers aujourd’hui très féminisés etc…) ?</a:t>
            </a:r>
            <a:endParaRPr lang="fr-FR" sz="1200" b="1" dirty="0">
              <a:latin typeface="Marianne" panose="02000000000000000000" pitchFamily="2" charset="0"/>
            </a:endParaRPr>
          </a:p>
        </p:txBody>
      </p:sp>
      <p:sp>
        <p:nvSpPr>
          <p:cNvPr id="12" name="Rectangle à coins arrondis 6">
            <a:extLst>
              <a:ext uri="{FF2B5EF4-FFF2-40B4-BE49-F238E27FC236}">
                <a16:creationId xmlns:a16="http://schemas.microsoft.com/office/drawing/2014/main" id="{287F14D2-3FC5-40C4-B105-610998ABC623}"/>
              </a:ext>
            </a:extLst>
          </p:cNvPr>
          <p:cNvSpPr/>
          <p:nvPr/>
        </p:nvSpPr>
        <p:spPr>
          <a:xfrm>
            <a:off x="6446252" y="1336546"/>
            <a:ext cx="5400000" cy="9000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Questionnement sur une nouvelle organisation des parcours de carrière</a:t>
            </a:r>
          </a:p>
        </p:txBody>
      </p:sp>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083733"/>
            <a:chOff x="752110" y="541866"/>
            <a:chExt cx="10921416" cy="1083733"/>
          </a:xfrm>
          <a:solidFill>
            <a:srgbClr val="C00000"/>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6"/>
              <a:ext cx="10921416" cy="108373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900" b="1" dirty="0">
                  <a:solidFill>
                    <a:schemeClr val="bg1"/>
                  </a:solidFill>
                  <a:latin typeface="Marianne" panose="02000000000000000000" pitchFamily="2" charset="0"/>
                </a:rPr>
                <a:t>Comment mieux prendre en compte les logiques professionnelles propres aux grands domaines d’activité dans la construction des parcours de carrière ?</a:t>
              </a:r>
            </a:p>
          </p:txBody>
        </p:sp>
      </p:grpSp>
    </p:spTree>
    <p:extLst>
      <p:ext uri="{BB962C8B-B14F-4D97-AF65-F5344CB8AC3E}">
        <p14:creationId xmlns:p14="http://schemas.microsoft.com/office/powerpoint/2010/main" val="2980259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31371" y="2948947"/>
            <a:ext cx="11233151" cy="719988"/>
          </a:xfrm>
        </p:spPr>
        <p:txBody>
          <a:bodyPr>
            <a:noAutofit/>
          </a:bodyPr>
          <a:lstStyle/>
          <a:p>
            <a:pPr algn="ctr">
              <a:spcBef>
                <a:spcPts val="1200"/>
              </a:spcBef>
              <a:spcAft>
                <a:spcPts val="1200"/>
              </a:spcAft>
            </a:pPr>
            <a:br>
              <a:rPr lang="fr-FR" sz="4000" dirty="0"/>
            </a:br>
            <a:br>
              <a:rPr lang="fr-FR" sz="4000" dirty="0"/>
            </a:br>
            <a:r>
              <a:rPr lang="fr-FR" sz="4000" dirty="0"/>
              <a:t>Un projet de loi :</a:t>
            </a:r>
            <a:br>
              <a:rPr lang="fr-FR" sz="4000" dirty="0"/>
            </a:br>
            <a:r>
              <a:rPr lang="fr-FR" sz="4000" dirty="0"/>
              <a:t>pour quels enjeux ? Quels objectifs</a:t>
            </a:r>
            <a:endParaRPr lang="fr-FR" sz="3200" b="0" i="1" dirty="0"/>
          </a:p>
        </p:txBody>
      </p:sp>
    </p:spTree>
    <p:extLst>
      <p:ext uri="{BB962C8B-B14F-4D97-AF65-F5344CB8AC3E}">
        <p14:creationId xmlns:p14="http://schemas.microsoft.com/office/powerpoint/2010/main" val="2071858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345749" y="2345992"/>
            <a:ext cx="5400000" cy="2646878"/>
          </a:xfrm>
          <a:prstGeom prst="rect">
            <a:avLst/>
          </a:prstGeom>
          <a:noFill/>
          <a:ln>
            <a:solidFill>
              <a:schemeClr val="accent5">
                <a:lumMod val="50000"/>
              </a:schemeClr>
            </a:solidFill>
          </a:ln>
        </p:spPr>
        <p:txBody>
          <a:bodyPr wrap="square" rtlCol="0">
            <a:spAutoFit/>
          </a:bodyPr>
          <a:lstStyle/>
          <a:p>
            <a:pPr marL="234950" lvl="1" indent="-171450" algn="just" defTabSz="622300">
              <a:spcBef>
                <a:spcPts val="600"/>
              </a:spcBef>
              <a:buFont typeface="Wingdings" panose="05000000000000000000" pitchFamily="2" charset="2"/>
              <a:buChar char="ü"/>
            </a:pPr>
            <a:r>
              <a:rPr lang="fr-FR" sz="1200" dirty="0">
                <a:latin typeface="Marianne" panose="02000000000000000000" pitchFamily="2" charset="0"/>
              </a:rPr>
              <a:t>La </a:t>
            </a:r>
            <a:r>
              <a:rPr lang="fr-FR" sz="1200" b="1" dirty="0">
                <a:latin typeface="Marianne" panose="02000000000000000000" pitchFamily="2" charset="0"/>
              </a:rPr>
              <a:t>responsabilisation des acteurs, </a:t>
            </a:r>
            <a:r>
              <a:rPr lang="fr-FR" sz="1200" dirty="0">
                <a:latin typeface="Marianne" panose="02000000000000000000" pitchFamily="2" charset="0"/>
              </a:rPr>
              <a:t>en leur faisant confiance pour disposer de plus de moyens de </a:t>
            </a:r>
            <a:r>
              <a:rPr lang="fr-FR" sz="1200" b="1" dirty="0">
                <a:latin typeface="Marianne" panose="02000000000000000000" pitchFamily="2" charset="0"/>
              </a:rPr>
              <a:t>gestion individualisée des carrières et des rémunérations, </a:t>
            </a:r>
            <a:r>
              <a:rPr lang="fr-FR" sz="1200" dirty="0">
                <a:latin typeface="Marianne" panose="02000000000000000000" pitchFamily="2" charset="0"/>
              </a:rPr>
              <a:t>passe</a:t>
            </a:r>
            <a:r>
              <a:rPr lang="fr-FR" sz="1200" b="1" dirty="0">
                <a:latin typeface="Marianne" panose="02000000000000000000" pitchFamily="2" charset="0"/>
              </a:rPr>
              <a:t> </a:t>
            </a:r>
            <a:r>
              <a:rPr lang="fr-FR" sz="1200" dirty="0">
                <a:latin typeface="Marianne" panose="02000000000000000000" pitchFamily="2" charset="0"/>
              </a:rPr>
              <a:t>par le </a:t>
            </a:r>
            <a:r>
              <a:rPr lang="fr-FR" sz="1200" b="1" dirty="0">
                <a:latin typeface="Marianne" panose="02000000000000000000" pitchFamily="2" charset="0"/>
              </a:rPr>
              <a:t>développement du management</a:t>
            </a:r>
            <a:r>
              <a:rPr lang="fr-FR" sz="1200" dirty="0">
                <a:latin typeface="Marianne" panose="02000000000000000000" pitchFamily="2" charset="0"/>
              </a:rPr>
              <a:t>, avec des </a:t>
            </a:r>
            <a:r>
              <a:rPr lang="fr-FR" sz="1200" b="1" dirty="0">
                <a:latin typeface="Marianne" panose="02000000000000000000" pitchFamily="2" charset="0"/>
              </a:rPr>
              <a:t>dispositifs d’accompagnement et des leviers adaptés</a:t>
            </a:r>
            <a:r>
              <a:rPr lang="fr-FR" sz="1200" dirty="0">
                <a:latin typeface="Marianne" panose="02000000000000000000" pitchFamily="2" charset="0"/>
              </a:rPr>
              <a:t>.</a:t>
            </a:r>
          </a:p>
          <a:p>
            <a:pPr marL="234950" lvl="1" indent="-171450" algn="just" defTabSz="622300">
              <a:spcBef>
                <a:spcPts val="600"/>
              </a:spcBef>
              <a:buFont typeface="Wingdings" panose="05000000000000000000" pitchFamily="2" charset="2"/>
              <a:buChar char="ü"/>
            </a:pPr>
            <a:r>
              <a:rPr lang="fr-FR" sz="1200" dirty="0">
                <a:latin typeface="Marianne" panose="02000000000000000000" pitchFamily="2" charset="0"/>
              </a:rPr>
              <a:t>Le</a:t>
            </a:r>
            <a:r>
              <a:rPr lang="fr-FR" sz="1200" b="1" dirty="0">
                <a:latin typeface="Marianne" panose="02000000000000000000" pitchFamily="2" charset="0"/>
              </a:rPr>
              <a:t> renforcement du savoir-faire managérial </a:t>
            </a:r>
            <a:r>
              <a:rPr lang="fr-FR" sz="1200" dirty="0">
                <a:latin typeface="Marianne" panose="02000000000000000000" pitchFamily="2" charset="0"/>
              </a:rPr>
              <a:t>appelle un plan de transformation des pratiques, appuyé notamment sur </a:t>
            </a:r>
            <a:r>
              <a:rPr lang="fr-FR" sz="1200" b="1" dirty="0">
                <a:latin typeface="Marianne" panose="02000000000000000000" pitchFamily="2" charset="0"/>
              </a:rPr>
              <a:t>la formation, </a:t>
            </a:r>
            <a:r>
              <a:rPr lang="fr-FR" sz="1200" dirty="0">
                <a:latin typeface="Marianne" panose="02000000000000000000" pitchFamily="2" charset="0"/>
              </a:rPr>
              <a:t>qui est le </a:t>
            </a:r>
            <a:r>
              <a:rPr lang="fr-FR" sz="1200" b="1" dirty="0">
                <a:latin typeface="Marianne" panose="02000000000000000000" pitchFamily="2" charset="0"/>
              </a:rPr>
              <a:t>« second pilier » de la réforme, </a:t>
            </a:r>
            <a:r>
              <a:rPr lang="fr-FR" sz="1200" dirty="0">
                <a:latin typeface="Marianne" panose="02000000000000000000" pitchFamily="2" charset="0"/>
              </a:rPr>
              <a:t>à côté du présent projet de loi.</a:t>
            </a:r>
          </a:p>
          <a:p>
            <a:pPr marL="234950" lvl="1" indent="-171450" algn="just" defTabSz="622300">
              <a:spcBef>
                <a:spcPts val="600"/>
              </a:spcBef>
              <a:buFont typeface="Wingdings" panose="05000000000000000000" pitchFamily="2" charset="2"/>
              <a:buChar char="ü"/>
            </a:pPr>
            <a:r>
              <a:rPr lang="fr-FR" sz="1200" dirty="0">
                <a:latin typeface="Marianne" panose="02000000000000000000" pitchFamily="2" charset="0"/>
              </a:rPr>
              <a:t>En termes d’outils, l’un des leviers clés est celui de </a:t>
            </a:r>
            <a:r>
              <a:rPr lang="fr-FR" sz="1200" b="1" dirty="0">
                <a:latin typeface="Marianne" panose="02000000000000000000" pitchFamily="2" charset="0"/>
              </a:rPr>
              <a:t>l’évaluation professionnelle : mais le statut n’en caractérise que très partiellement l’objet </a:t>
            </a:r>
            <a:r>
              <a:rPr lang="fr-FR" sz="1200" dirty="0">
                <a:latin typeface="Marianne" panose="02000000000000000000" pitchFamily="2" charset="0"/>
              </a:rPr>
              <a:t>(limité à l’appréciation de la « valeur professionnelle ») en se focalisant sur ses modalités.</a:t>
            </a:r>
            <a:endParaRPr lang="fr-FR" sz="1200" b="1" dirty="0">
              <a:latin typeface="Marianne" panose="02000000000000000000" pitchFamily="2" charset="0"/>
            </a:endParaRPr>
          </a:p>
        </p:txBody>
      </p:sp>
      <p:sp>
        <p:nvSpPr>
          <p:cNvPr id="7" name="Rectangle à coins arrondis 6"/>
          <p:cNvSpPr/>
          <p:nvPr/>
        </p:nvSpPr>
        <p:spPr>
          <a:xfrm>
            <a:off x="345749" y="1259765"/>
            <a:ext cx="5400000" cy="900000"/>
          </a:xfrm>
          <a:prstGeom prst="roundRect">
            <a:avLst/>
          </a:prstGeom>
          <a:solidFill>
            <a:srgbClr val="0082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Constat et enjeux : une place et une définition limitative de l’évaluation</a:t>
            </a:r>
          </a:p>
        </p:txBody>
      </p:sp>
      <p:sp>
        <p:nvSpPr>
          <p:cNvPr id="11" name="ZoneTexte 10">
            <a:extLst>
              <a:ext uri="{FF2B5EF4-FFF2-40B4-BE49-F238E27FC236}">
                <a16:creationId xmlns:a16="http://schemas.microsoft.com/office/drawing/2014/main" id="{4EA58B65-216F-4544-AEE0-2585BA7CB5C2}"/>
              </a:ext>
            </a:extLst>
          </p:cNvPr>
          <p:cNvSpPr txBox="1"/>
          <p:nvPr/>
        </p:nvSpPr>
        <p:spPr>
          <a:xfrm>
            <a:off x="6446251" y="2345992"/>
            <a:ext cx="5400000" cy="1538883"/>
          </a:xfrm>
          <a:prstGeom prst="rect">
            <a:avLst/>
          </a:prstGeom>
          <a:noFill/>
          <a:ln>
            <a:solidFill>
              <a:schemeClr val="accent5">
                <a:lumMod val="50000"/>
              </a:schemeClr>
            </a:solidFill>
          </a:ln>
        </p:spPr>
        <p:txBody>
          <a:bodyPr wrap="square" rtlCol="0">
            <a:spAutoFit/>
          </a:bodyPr>
          <a:lstStyle/>
          <a:p>
            <a:pPr marL="234950" lvl="1" indent="-171450" algn="just" defTabSz="622300">
              <a:spcBef>
                <a:spcPts val="600"/>
              </a:spcBef>
              <a:buFont typeface="Wingdings" panose="05000000000000000000" pitchFamily="2" charset="2"/>
              <a:buChar char="ü"/>
            </a:pPr>
            <a:r>
              <a:rPr lang="fr-FR" sz="1200" b="1" dirty="0">
                <a:latin typeface="Marianne" panose="02000000000000000000" pitchFamily="2" charset="0"/>
              </a:rPr>
              <a:t>Comment mieux partager les objectifs de l’évaluation professionnelle au sein d’un collectif de travail ?</a:t>
            </a:r>
          </a:p>
          <a:p>
            <a:pPr marL="63500" lvl="1" algn="just" defTabSz="622300">
              <a:spcBef>
                <a:spcPts val="600"/>
              </a:spcBef>
            </a:pPr>
            <a:endParaRPr lang="fr-FR" sz="1200" dirty="0">
              <a:latin typeface="Marianne" panose="02000000000000000000" pitchFamily="2" charset="0"/>
            </a:endParaRPr>
          </a:p>
          <a:p>
            <a:pPr marL="234950" lvl="1" indent="-171450" algn="just" defTabSz="622300">
              <a:spcBef>
                <a:spcPts val="600"/>
              </a:spcBef>
              <a:buFont typeface="Wingdings" panose="05000000000000000000" pitchFamily="2" charset="2"/>
              <a:buChar char="ü"/>
            </a:pPr>
            <a:r>
              <a:rPr lang="fr-FR" sz="1200" dirty="0">
                <a:latin typeface="Marianne" panose="02000000000000000000" pitchFamily="2" charset="0"/>
              </a:rPr>
              <a:t>Comment faire de l’évaluation </a:t>
            </a:r>
            <a:r>
              <a:rPr lang="fr-FR" sz="1200" b="1" dirty="0">
                <a:latin typeface="Marianne" panose="02000000000000000000" pitchFamily="2" charset="0"/>
              </a:rPr>
              <a:t>un support solide </a:t>
            </a:r>
            <a:r>
              <a:rPr lang="fr-FR" sz="1200" dirty="0">
                <a:latin typeface="Marianne" panose="02000000000000000000" pitchFamily="2" charset="0"/>
              </a:rPr>
              <a:t>permettant de reconnaitre de façon objective les </a:t>
            </a:r>
            <a:r>
              <a:rPr lang="fr-FR" sz="1200" b="1" dirty="0">
                <a:latin typeface="Marianne" panose="02000000000000000000" pitchFamily="2" charset="0"/>
              </a:rPr>
              <a:t>parcours méritants </a:t>
            </a:r>
            <a:r>
              <a:rPr lang="fr-FR" sz="1200" dirty="0">
                <a:latin typeface="Marianne" panose="02000000000000000000" pitchFamily="2" charset="0"/>
              </a:rPr>
              <a:t>comme </a:t>
            </a:r>
            <a:r>
              <a:rPr lang="fr-FR" sz="1200" b="1" dirty="0">
                <a:latin typeface="Marianne" panose="02000000000000000000" pitchFamily="2" charset="0"/>
              </a:rPr>
              <a:t>les situations d’insuffisance </a:t>
            </a:r>
            <a:r>
              <a:rPr lang="fr-FR" sz="1200" dirty="0">
                <a:latin typeface="Marianne" panose="02000000000000000000" pitchFamily="2" charset="0"/>
              </a:rPr>
              <a:t>nécessitant une réponse managériale avant que ces situations ne s’aggravent</a:t>
            </a:r>
          </a:p>
        </p:txBody>
      </p:sp>
      <p:sp>
        <p:nvSpPr>
          <p:cNvPr id="12" name="Rectangle à coins arrondis 6">
            <a:extLst>
              <a:ext uri="{FF2B5EF4-FFF2-40B4-BE49-F238E27FC236}">
                <a16:creationId xmlns:a16="http://schemas.microsoft.com/office/drawing/2014/main" id="{287F14D2-3FC5-40C4-B105-610998ABC623}"/>
              </a:ext>
            </a:extLst>
          </p:cNvPr>
          <p:cNvSpPr/>
          <p:nvPr/>
        </p:nvSpPr>
        <p:spPr>
          <a:xfrm>
            <a:off x="6446251" y="1259765"/>
            <a:ext cx="5400000" cy="900000"/>
          </a:xfrm>
          <a:prstGeom prst="roundRect">
            <a:avLst/>
          </a:prstGeom>
          <a:solidFill>
            <a:srgbClr val="0082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faire de l’évaluation professionnelle un acte managérial essentiel pour les agents ?</a:t>
            </a:r>
          </a:p>
        </p:txBody>
      </p:sp>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083733"/>
            <a:chOff x="752110" y="541866"/>
            <a:chExt cx="10921416" cy="1083733"/>
          </a:xfrm>
          <a:solidFill>
            <a:srgbClr val="008260"/>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6"/>
              <a:ext cx="10921416" cy="108373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900" b="1" dirty="0">
                  <a:solidFill>
                    <a:schemeClr val="bg1"/>
                  </a:solidFill>
                  <a:latin typeface="Marianne" panose="02000000000000000000" pitchFamily="2" charset="0"/>
                </a:rPr>
                <a:t>Comment mettre l’évaluation professionnelle au cœur du management ? </a:t>
              </a:r>
            </a:p>
          </p:txBody>
        </p:sp>
      </p:grpSp>
    </p:spTree>
    <p:extLst>
      <p:ext uri="{BB962C8B-B14F-4D97-AF65-F5344CB8AC3E}">
        <p14:creationId xmlns:p14="http://schemas.microsoft.com/office/powerpoint/2010/main" val="2493374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260000" y="2520978"/>
            <a:ext cx="3672000" cy="2693045"/>
          </a:xfrm>
          <a:prstGeom prst="rect">
            <a:avLst/>
          </a:prstGeom>
          <a:noFill/>
          <a:ln>
            <a:solidFill>
              <a:schemeClr val="accent5">
                <a:lumMod val="50000"/>
              </a:schemeClr>
            </a:solidFill>
          </a:ln>
        </p:spPr>
        <p:txBody>
          <a:bodyPr wrap="square" rtlCol="0">
            <a:spAutoFit/>
          </a:bodyPr>
          <a:lstStyle/>
          <a:p>
            <a:pPr indent="-393700" defTabSz="622300">
              <a:spcBef>
                <a:spcPts val="600"/>
              </a:spcBef>
            </a:pPr>
            <a:r>
              <a:rPr lang="fr-FR" sz="1200" b="1" dirty="0">
                <a:latin typeface="Marianne" panose="02000000000000000000" pitchFamily="2" charset="0"/>
              </a:rPr>
              <a:t>Constats et enjeux : </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Des avancements d’échelon </a:t>
            </a:r>
            <a:r>
              <a:rPr lang="fr-FR" sz="1200" b="1" dirty="0">
                <a:latin typeface="Marianne" panose="02000000000000000000" pitchFamily="2" charset="0"/>
              </a:rPr>
              <a:t>fonction de la seule ancienneté</a:t>
            </a:r>
            <a:r>
              <a:rPr lang="fr-FR" sz="1200" dirty="0">
                <a:latin typeface="Marianne" panose="02000000000000000000" pitchFamily="2" charset="0"/>
              </a:rPr>
              <a:t>, sauf rares exceptions.</a:t>
            </a:r>
          </a:p>
          <a:p>
            <a:pPr algn="just" defTabSz="622300">
              <a:spcBef>
                <a:spcPts val="600"/>
              </a:spcBef>
            </a:pPr>
            <a:endParaRPr lang="fr-FR" sz="1200" dirty="0">
              <a:latin typeface="Marianne" panose="02000000000000000000" pitchFamily="2" charset="0"/>
            </a:endParaRPr>
          </a:p>
          <a:p>
            <a:pPr algn="just" defTabSz="622300">
              <a:spcBef>
                <a:spcPts val="600"/>
              </a:spcBef>
            </a:pPr>
            <a:r>
              <a:rPr lang="fr-FR" sz="1200" b="1" dirty="0">
                <a:solidFill>
                  <a:schemeClr val="accent3">
                    <a:lumMod val="75000"/>
                  </a:schemeClr>
                </a:solidFill>
                <a:latin typeface="Marianne" panose="02000000000000000000" pitchFamily="2" charset="0"/>
              </a:rPr>
              <a:t>Question : </a:t>
            </a:r>
          </a:p>
          <a:p>
            <a:pPr algn="just" defTabSz="622300">
              <a:spcBef>
                <a:spcPts val="600"/>
              </a:spcBef>
            </a:pPr>
            <a:r>
              <a:rPr lang="fr-FR" sz="1200" b="1" dirty="0">
                <a:solidFill>
                  <a:schemeClr val="accent3">
                    <a:lumMod val="75000"/>
                  </a:schemeClr>
                </a:solidFill>
                <a:latin typeface="Marianne" panose="02000000000000000000" pitchFamily="2" charset="0"/>
              </a:rPr>
              <a:t>Est-il pertinent de doter les employeurs publics d’un levier RH supplémentaire pour corréler plus étroitement les parcours de carrière et les évaluations professionnelles ?  </a:t>
            </a:r>
          </a:p>
          <a:p>
            <a:pPr algn="just" defTabSz="622300">
              <a:spcBef>
                <a:spcPts val="600"/>
              </a:spcBef>
            </a:pPr>
            <a:r>
              <a:rPr lang="fr-FR" sz="1200" b="1" dirty="0">
                <a:solidFill>
                  <a:schemeClr val="accent3">
                    <a:lumMod val="75000"/>
                  </a:schemeClr>
                </a:solidFill>
                <a:latin typeface="Marianne" panose="02000000000000000000" pitchFamily="2" charset="0"/>
              </a:rPr>
              <a:t>Quels critères pourraient fonder la différenciation des parcours au plan indiciaire, au sein d’un grade ?</a:t>
            </a:r>
          </a:p>
        </p:txBody>
      </p:sp>
      <p:sp>
        <p:nvSpPr>
          <p:cNvPr id="7" name="Rectangle à coins arrondis 6"/>
          <p:cNvSpPr/>
          <p:nvPr/>
        </p:nvSpPr>
        <p:spPr>
          <a:xfrm>
            <a:off x="4260000" y="1461045"/>
            <a:ext cx="3672000" cy="900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mieux prendre en compte les fonctions exercées et la valeur professionnelle dans la progression d’échelon ?</a:t>
            </a:r>
          </a:p>
        </p:txBody>
      </p:sp>
      <p:sp>
        <p:nvSpPr>
          <p:cNvPr id="11" name="ZoneTexte 10">
            <a:extLst>
              <a:ext uri="{FF2B5EF4-FFF2-40B4-BE49-F238E27FC236}">
                <a16:creationId xmlns:a16="http://schemas.microsoft.com/office/drawing/2014/main" id="{4EA58B65-216F-4544-AEE0-2585BA7CB5C2}"/>
              </a:ext>
            </a:extLst>
          </p:cNvPr>
          <p:cNvSpPr txBox="1"/>
          <p:nvPr/>
        </p:nvSpPr>
        <p:spPr>
          <a:xfrm>
            <a:off x="8088968" y="2520978"/>
            <a:ext cx="3672000" cy="2517612"/>
          </a:xfrm>
          <a:prstGeom prst="rect">
            <a:avLst/>
          </a:prstGeom>
          <a:noFill/>
          <a:ln>
            <a:solidFill>
              <a:schemeClr val="accent5">
                <a:lumMod val="50000"/>
              </a:schemeClr>
            </a:solidFill>
          </a:ln>
        </p:spPr>
        <p:txBody>
          <a:bodyPr wrap="square" rtlCol="0">
            <a:spAutoFit/>
          </a:bodyPr>
          <a:lstStyle/>
          <a:p>
            <a:pPr marL="63500" lvl="1" algn="just" defTabSz="622300">
              <a:lnSpc>
                <a:spcPct val="90000"/>
              </a:lnSpc>
              <a:spcBef>
                <a:spcPts val="600"/>
              </a:spcBef>
              <a:spcAft>
                <a:spcPct val="15000"/>
              </a:spcAft>
            </a:pPr>
            <a:r>
              <a:rPr lang="fr-FR" sz="1200" b="1" dirty="0">
                <a:latin typeface="Marianne" panose="02000000000000000000" pitchFamily="2" charset="0"/>
              </a:rPr>
              <a:t>Constats et enjeux : </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Faible niveau de mise en œuvre des outils d’intéressement collectifs à disposition des employeurs publics, en raison de leur complexité et de montants peu significatifs.</a:t>
            </a:r>
          </a:p>
          <a:p>
            <a:pPr algn="just" defTabSz="622300">
              <a:spcBef>
                <a:spcPts val="600"/>
              </a:spcBef>
            </a:pPr>
            <a:endParaRPr lang="fr-FR" sz="1200" dirty="0">
              <a:latin typeface="Marianne" panose="02000000000000000000" pitchFamily="2" charset="0"/>
            </a:endParaRPr>
          </a:p>
          <a:p>
            <a:pPr indent="-393700" algn="just" defTabSz="622300">
              <a:spcBef>
                <a:spcPts val="600"/>
              </a:spcBef>
            </a:pPr>
            <a:r>
              <a:rPr lang="fr-FR" sz="1200" b="1" dirty="0">
                <a:solidFill>
                  <a:schemeClr val="accent3">
                    <a:lumMod val="75000"/>
                  </a:schemeClr>
                </a:solidFill>
                <a:latin typeface="Marianne" panose="02000000000000000000" pitchFamily="2" charset="0"/>
              </a:rPr>
              <a:t>Question : </a:t>
            </a:r>
          </a:p>
          <a:p>
            <a:pPr indent="-393700" algn="just" defTabSz="622300">
              <a:spcBef>
                <a:spcPts val="600"/>
              </a:spcBef>
            </a:pPr>
            <a:r>
              <a:rPr lang="fr-FR" sz="1200" b="1" dirty="0">
                <a:solidFill>
                  <a:schemeClr val="accent3">
                    <a:lumMod val="75000"/>
                  </a:schemeClr>
                </a:solidFill>
                <a:latin typeface="Marianne" panose="02000000000000000000" pitchFamily="2" charset="0"/>
              </a:rPr>
              <a:t>Comment refonder les dispositifs d’intéressement pour, mieux reconnaître l’engagement collectif des agents publics ?</a:t>
            </a:r>
            <a:endParaRPr lang="fr-FR" sz="1200" dirty="0">
              <a:solidFill>
                <a:schemeClr val="accent3">
                  <a:lumMod val="75000"/>
                </a:schemeClr>
              </a:solidFill>
              <a:latin typeface="Marianne" panose="02000000000000000000" pitchFamily="2" charset="0"/>
            </a:endParaRPr>
          </a:p>
          <a:p>
            <a:pPr indent="-393700" algn="just" defTabSz="622300">
              <a:spcBef>
                <a:spcPts val="600"/>
              </a:spcBef>
            </a:pPr>
            <a:endParaRPr lang="fr-FR" sz="1200" dirty="0">
              <a:solidFill>
                <a:srgbClr val="00B050"/>
              </a:solidFill>
              <a:latin typeface="Marianne" panose="02000000000000000000" pitchFamily="2" charset="0"/>
            </a:endParaRPr>
          </a:p>
        </p:txBody>
      </p:sp>
      <p:sp>
        <p:nvSpPr>
          <p:cNvPr id="12" name="Rectangle à coins arrondis 6">
            <a:extLst>
              <a:ext uri="{FF2B5EF4-FFF2-40B4-BE49-F238E27FC236}">
                <a16:creationId xmlns:a16="http://schemas.microsoft.com/office/drawing/2014/main" id="{287F14D2-3FC5-40C4-B105-610998ABC623}"/>
              </a:ext>
            </a:extLst>
          </p:cNvPr>
          <p:cNvSpPr/>
          <p:nvPr/>
        </p:nvSpPr>
        <p:spPr>
          <a:xfrm>
            <a:off x="8088968" y="1461045"/>
            <a:ext cx="3672000" cy="900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Quelle place donner </a:t>
            </a:r>
          </a:p>
          <a:p>
            <a:pPr lvl="0" algn="ctr"/>
            <a:r>
              <a:rPr lang="fr-FR" sz="1600" b="1" dirty="0">
                <a:latin typeface="Marianne" panose="02000000000000000000" pitchFamily="2" charset="0"/>
              </a:rPr>
              <a:t>aux dispositifs </a:t>
            </a:r>
          </a:p>
          <a:p>
            <a:pPr lvl="0" algn="ctr"/>
            <a:r>
              <a:rPr lang="fr-FR" sz="1600" b="1" dirty="0">
                <a:latin typeface="Marianne" panose="02000000000000000000" pitchFamily="2" charset="0"/>
              </a:rPr>
              <a:t>     d’ intéressement collectif ? </a:t>
            </a:r>
          </a:p>
        </p:txBody>
      </p:sp>
      <p:sp>
        <p:nvSpPr>
          <p:cNvPr id="13" name="ZoneTexte 12">
            <a:extLst>
              <a:ext uri="{FF2B5EF4-FFF2-40B4-BE49-F238E27FC236}">
                <a16:creationId xmlns:a16="http://schemas.microsoft.com/office/drawing/2014/main" id="{BBC8B6AA-046D-4DB6-AA3B-C5DEF4B67A56}"/>
              </a:ext>
            </a:extLst>
          </p:cNvPr>
          <p:cNvSpPr txBox="1"/>
          <p:nvPr/>
        </p:nvSpPr>
        <p:spPr>
          <a:xfrm>
            <a:off x="431032" y="2520978"/>
            <a:ext cx="3672000" cy="3770263"/>
          </a:xfrm>
          <a:prstGeom prst="rect">
            <a:avLst/>
          </a:prstGeom>
          <a:noFill/>
          <a:ln>
            <a:solidFill>
              <a:schemeClr val="accent5">
                <a:lumMod val="50000"/>
              </a:schemeClr>
            </a:solidFill>
          </a:ln>
        </p:spPr>
        <p:txBody>
          <a:bodyPr wrap="square" rtlCol="0">
            <a:spAutoFit/>
          </a:bodyPr>
          <a:lstStyle/>
          <a:p>
            <a:pPr indent="-393700" algn="just" defTabSz="622300">
              <a:spcBef>
                <a:spcPts val="600"/>
              </a:spcBef>
            </a:pPr>
            <a:r>
              <a:rPr lang="fr-FR" sz="1200" b="1" dirty="0">
                <a:latin typeface="Marianne" panose="02000000000000000000" pitchFamily="2" charset="0"/>
              </a:rPr>
              <a:t>Constats et enjeux : </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Des règles de rémunération des agents publics composées de </a:t>
            </a:r>
            <a:r>
              <a:rPr lang="fr-FR" sz="1200" b="1" dirty="0">
                <a:latin typeface="Marianne" panose="02000000000000000000" pitchFamily="2" charset="0"/>
              </a:rPr>
              <a:t>multiples couches</a:t>
            </a:r>
            <a:r>
              <a:rPr lang="fr-FR" sz="1200" dirty="0">
                <a:latin typeface="Marianne" panose="02000000000000000000" pitchFamily="2" charset="0"/>
              </a:rPr>
              <a:t>.</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Un résultat </a:t>
            </a:r>
            <a:r>
              <a:rPr lang="fr-FR" sz="1200" b="1" dirty="0">
                <a:latin typeface="Marianne" panose="02000000000000000000" pitchFamily="2" charset="0"/>
              </a:rPr>
              <a:t>peu lisible, concourant au déficit d’attractivité de la fonction publique</a:t>
            </a:r>
            <a:r>
              <a:rPr lang="fr-FR" sz="1200" dirty="0">
                <a:latin typeface="Marianne" panose="02000000000000000000" pitchFamily="2" charset="0"/>
              </a:rPr>
              <a:t>.</a:t>
            </a:r>
          </a:p>
          <a:p>
            <a:pPr indent="-393700" algn="just" defTabSz="622300">
              <a:spcBef>
                <a:spcPts val="600"/>
              </a:spcBef>
              <a:buFont typeface="Wingdings" panose="05000000000000000000" pitchFamily="2" charset="2"/>
              <a:buChar char="ü"/>
            </a:pPr>
            <a:r>
              <a:rPr lang="fr-FR" sz="1200" dirty="0">
                <a:latin typeface="Marianne" panose="02000000000000000000" pitchFamily="2" charset="0"/>
              </a:rPr>
              <a:t>des régimes « indemnitaires » venant compléter la rémunération principale mais </a:t>
            </a:r>
            <a:r>
              <a:rPr lang="fr-FR" sz="1200" b="1" dirty="0">
                <a:latin typeface="Marianne" panose="02000000000000000000" pitchFamily="2" charset="0"/>
              </a:rPr>
              <a:t>sans prendre suffisamment en compte l’évolution des postes occupés, les résultats et la valeur professionnelle</a:t>
            </a:r>
            <a:r>
              <a:rPr lang="fr-FR" sz="1200" dirty="0">
                <a:latin typeface="Marianne" panose="02000000000000000000" pitchFamily="2" charset="0"/>
              </a:rPr>
              <a:t>.</a:t>
            </a:r>
          </a:p>
          <a:p>
            <a:pPr algn="just" defTabSz="622300">
              <a:spcBef>
                <a:spcPts val="600"/>
              </a:spcBef>
            </a:pPr>
            <a:endParaRPr lang="fr-FR" sz="1200" b="1" dirty="0">
              <a:latin typeface="Marianne" panose="02000000000000000000" pitchFamily="2" charset="0"/>
            </a:endParaRPr>
          </a:p>
          <a:p>
            <a:pPr indent="-393700" algn="just" defTabSz="622300">
              <a:spcBef>
                <a:spcPts val="600"/>
              </a:spcBef>
            </a:pPr>
            <a:r>
              <a:rPr lang="fr-FR" sz="1200" b="1" dirty="0">
                <a:solidFill>
                  <a:schemeClr val="accent3">
                    <a:lumMod val="75000"/>
                  </a:schemeClr>
                </a:solidFill>
                <a:latin typeface="Marianne" panose="02000000000000000000" pitchFamily="2" charset="0"/>
              </a:rPr>
              <a:t>Question : </a:t>
            </a:r>
          </a:p>
          <a:p>
            <a:pPr indent="-393700" algn="just" defTabSz="622300">
              <a:spcBef>
                <a:spcPts val="600"/>
              </a:spcBef>
            </a:pPr>
            <a:r>
              <a:rPr lang="fr-FR" sz="1200" b="1" dirty="0">
                <a:solidFill>
                  <a:schemeClr val="accent3">
                    <a:lumMod val="75000"/>
                  </a:schemeClr>
                </a:solidFill>
                <a:latin typeface="Marianne" panose="02000000000000000000" pitchFamily="2" charset="0"/>
              </a:rPr>
              <a:t>Selon quels principes mieux distinguer les composantes de rémunération et mieux définir les finalités ?</a:t>
            </a:r>
          </a:p>
          <a:p>
            <a:pPr indent="-393700" algn="just" defTabSz="622300">
              <a:spcBef>
                <a:spcPts val="600"/>
              </a:spcBef>
            </a:pPr>
            <a:r>
              <a:rPr lang="fr-FR" sz="1200" b="1" dirty="0">
                <a:solidFill>
                  <a:schemeClr val="accent3">
                    <a:lumMod val="75000"/>
                  </a:schemeClr>
                </a:solidFill>
                <a:latin typeface="Marianne" panose="02000000000000000000" pitchFamily="2" charset="0"/>
              </a:rPr>
              <a:t>Comment simplifier le « maquis » actuel des feuilles de paie ?</a:t>
            </a:r>
          </a:p>
        </p:txBody>
      </p:sp>
      <p:sp>
        <p:nvSpPr>
          <p:cNvPr id="14" name="Rectangle à coins arrondis 6">
            <a:extLst>
              <a:ext uri="{FF2B5EF4-FFF2-40B4-BE49-F238E27FC236}">
                <a16:creationId xmlns:a16="http://schemas.microsoft.com/office/drawing/2014/main" id="{0E305825-6490-4482-B4E5-E7D48C7645C0}"/>
              </a:ext>
            </a:extLst>
          </p:cNvPr>
          <p:cNvSpPr/>
          <p:nvPr/>
        </p:nvSpPr>
        <p:spPr>
          <a:xfrm>
            <a:off x="431032" y="1461045"/>
            <a:ext cx="3672000" cy="9000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rendre plus lisibles </a:t>
            </a:r>
          </a:p>
          <a:p>
            <a:pPr lvl="0" algn="ctr"/>
            <a:r>
              <a:rPr lang="fr-FR" sz="1600" b="1" dirty="0">
                <a:latin typeface="Marianne" panose="02000000000000000000" pitchFamily="2" charset="0"/>
              </a:rPr>
              <a:t>et efficaces les composantes de la </a:t>
            </a:r>
          </a:p>
          <a:p>
            <a:pPr lvl="0" algn="ctr"/>
            <a:r>
              <a:rPr lang="fr-FR" sz="1600" b="1" dirty="0">
                <a:latin typeface="Marianne" panose="02000000000000000000" pitchFamily="2" charset="0"/>
              </a:rPr>
              <a:t>rémunération ? </a:t>
            </a:r>
          </a:p>
        </p:txBody>
      </p:sp>
      <p:sp>
        <p:nvSpPr>
          <p:cNvPr id="17" name="Rectangle 16">
            <a:extLst>
              <a:ext uri="{FF2B5EF4-FFF2-40B4-BE49-F238E27FC236}">
                <a16:creationId xmlns:a16="http://schemas.microsoft.com/office/drawing/2014/main" id="{FB0D222C-B60A-426E-BAAA-AE6CEA04EEB7}"/>
              </a:ext>
            </a:extLst>
          </p:cNvPr>
          <p:cNvSpPr/>
          <p:nvPr/>
        </p:nvSpPr>
        <p:spPr>
          <a:xfrm>
            <a:off x="0" y="-1"/>
            <a:ext cx="12192000" cy="1301113"/>
          </a:xfrm>
          <a:prstGeom prst="rect">
            <a:avLst/>
          </a:prstGeom>
          <a:solidFill>
            <a:srgbClr val="FFC000"/>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400" b="1" dirty="0">
                <a:solidFill>
                  <a:schemeClr val="bg1"/>
                </a:solidFill>
                <a:latin typeface="Marianne" panose="02000000000000000000" pitchFamily="2" charset="0"/>
              </a:rPr>
              <a:t>Comment mieux récompenser l’engagement et le mérite par la rémunération ?  </a:t>
            </a:r>
          </a:p>
        </p:txBody>
      </p:sp>
    </p:spTree>
    <p:extLst>
      <p:ext uri="{BB962C8B-B14F-4D97-AF65-F5344CB8AC3E}">
        <p14:creationId xmlns:p14="http://schemas.microsoft.com/office/powerpoint/2010/main" val="4240430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380443" y="2294298"/>
            <a:ext cx="5400000" cy="2693045"/>
          </a:xfrm>
          <a:prstGeom prst="rect">
            <a:avLst/>
          </a:prstGeom>
          <a:noFill/>
          <a:ln>
            <a:solidFill>
              <a:schemeClr val="accent5">
                <a:lumMod val="50000"/>
              </a:schemeClr>
            </a:solidFill>
          </a:ln>
        </p:spPr>
        <p:txBody>
          <a:bodyPr wrap="square" rtlCol="0">
            <a:spAutoFit/>
          </a:bodyPr>
          <a:lstStyle/>
          <a:p>
            <a:pPr marL="0" marR="0" lvl="0" indent="-393700" algn="l" defTabSz="622300" rtl="0" eaLnBrk="1" fontAlgn="auto" latinLnBrk="0" hangingPunct="1">
              <a:lnSpc>
                <a:spcPct val="100000"/>
              </a:lnSpc>
              <a:spcBef>
                <a:spcPts val="600"/>
              </a:spcBef>
              <a:spcAft>
                <a:spcPts val="0"/>
              </a:spcAft>
              <a:buClrTx/>
              <a:buSzTx/>
              <a:buFontTx/>
              <a:buNone/>
              <a:tabLst/>
              <a:defRPr/>
            </a:pPr>
            <a:r>
              <a:rPr lang="fr-FR" sz="1200" b="1" dirty="0">
                <a:latin typeface="Marianne" panose="02000000000000000000" pitchFamily="2" charset="0"/>
              </a:rPr>
              <a:t>Constats et enjeux : </a:t>
            </a:r>
          </a:p>
          <a:p>
            <a:pPr marL="0" marR="0" lvl="0" indent="-393700" algn="just" defTabSz="6223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fr-FR" sz="1200" b="1" dirty="0">
                <a:latin typeface="Marianne" panose="02000000000000000000" pitchFamily="2" charset="0"/>
              </a:rPr>
              <a:t>D</a:t>
            </a:r>
            <a:r>
              <a:rPr kumimoji="0" lang="fr-FR" sz="1200" b="1" i="0" u="none" strike="noStrike" kern="1200" cap="none" spc="0" normalizeH="0" baseline="0" noProof="0" dirty="0">
                <a:ln>
                  <a:noFill/>
                </a:ln>
                <a:effectLst/>
                <a:uLnTx/>
                <a:uFillTx/>
                <a:latin typeface="Marianne" panose="02000000000000000000" pitchFamily="2" charset="0"/>
                <a:ea typeface="+mn-ea"/>
                <a:cs typeface="+mn-cs"/>
              </a:rPr>
              <a:t>es agents publics victimes d’agressions et de violences dans le cadre de l’exercice de leurs fonctions qui renoncent à déposer plainte faute de temps ou par crainte d’exposition personnelle. </a:t>
            </a:r>
          </a:p>
          <a:p>
            <a:pPr marL="0" marR="0" lvl="0" indent="-393700" algn="just" defTabSz="6223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fr-FR" sz="1200" dirty="0">
                <a:latin typeface="Marianne" panose="02000000000000000000" pitchFamily="2" charset="0"/>
              </a:rPr>
              <a:t>Des situations où l’employeur peut déposer </a:t>
            </a:r>
            <a:r>
              <a:rPr kumimoji="0" lang="fr-FR" sz="1200" b="0" i="0" u="none" strike="noStrike" kern="1200" cap="none" spc="0" normalizeH="0" baseline="0" noProof="0" dirty="0">
                <a:ln>
                  <a:noFill/>
                </a:ln>
                <a:effectLst/>
                <a:uLnTx/>
                <a:uFillTx/>
                <a:latin typeface="Marianne" panose="02000000000000000000" pitchFamily="2" charset="0"/>
                <a:ea typeface="+mn-ea"/>
                <a:cs typeface="+mn-cs"/>
              </a:rPr>
              <a:t>plainte limitées aux situations où le bâti de l’administration est attaqué.</a:t>
            </a:r>
          </a:p>
          <a:p>
            <a:pPr indent="-393700" defTabSz="622300">
              <a:spcBef>
                <a:spcPts val="600"/>
              </a:spcBef>
            </a:pPr>
            <a:endParaRPr lang="fr-FR" sz="1200" b="1" dirty="0">
              <a:latin typeface="Marianne" panose="02000000000000000000" pitchFamily="2" charset="0"/>
            </a:endParaRPr>
          </a:p>
          <a:p>
            <a:pPr indent="-393700" algn="just" defTabSz="622300">
              <a:spcBef>
                <a:spcPts val="600"/>
              </a:spcBef>
            </a:pPr>
            <a:r>
              <a:rPr lang="fr-FR" sz="1200" b="1" dirty="0">
                <a:solidFill>
                  <a:schemeClr val="accent4">
                    <a:lumMod val="75000"/>
                  </a:schemeClr>
                </a:solidFill>
                <a:latin typeface="Marianne" panose="02000000000000000000" pitchFamily="2" charset="0"/>
              </a:rPr>
              <a:t>Question : </a:t>
            </a:r>
          </a:p>
          <a:p>
            <a:pPr indent="-393700" algn="just" defTabSz="622300">
              <a:spcBef>
                <a:spcPts val="600"/>
              </a:spcBef>
            </a:pPr>
            <a:r>
              <a:rPr lang="fr-FR" sz="1200" b="1" dirty="0">
                <a:solidFill>
                  <a:schemeClr val="accent4">
                    <a:lumMod val="75000"/>
                  </a:schemeClr>
                </a:solidFill>
                <a:latin typeface="Marianne" panose="02000000000000000000" pitchFamily="2" charset="0"/>
              </a:rPr>
              <a:t>Pour faciliter le processus de dénonciation et de poursuite des infractions à l’égard d’agents publics, faut-il généraliser la possibilité pour l’employeur public de porter plainte à la place de l'agent victime?</a:t>
            </a:r>
          </a:p>
        </p:txBody>
      </p:sp>
      <p:sp>
        <p:nvSpPr>
          <p:cNvPr id="7" name="Rectangle à coins arrondis 6"/>
          <p:cNvSpPr/>
          <p:nvPr/>
        </p:nvSpPr>
        <p:spPr>
          <a:xfrm>
            <a:off x="380443" y="1241662"/>
            <a:ext cx="5400000" cy="90000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rPr>
              <a:t>Comment faciliter le dépôt de plainte en cas d’agression d’un agent public, quand il ne souhaite pas le faire directement ?</a:t>
            </a:r>
          </a:p>
        </p:txBody>
      </p:sp>
      <p:sp>
        <p:nvSpPr>
          <p:cNvPr id="13" name="ZoneTexte 12">
            <a:extLst>
              <a:ext uri="{FF2B5EF4-FFF2-40B4-BE49-F238E27FC236}">
                <a16:creationId xmlns:a16="http://schemas.microsoft.com/office/drawing/2014/main" id="{BBC8B6AA-046D-4DB6-AA3B-C5DEF4B67A56}"/>
              </a:ext>
            </a:extLst>
          </p:cNvPr>
          <p:cNvSpPr txBox="1"/>
          <p:nvPr/>
        </p:nvSpPr>
        <p:spPr>
          <a:xfrm>
            <a:off x="6411557" y="2294297"/>
            <a:ext cx="5400000" cy="2662267"/>
          </a:xfrm>
          <a:prstGeom prst="rect">
            <a:avLst/>
          </a:prstGeom>
          <a:noFill/>
          <a:ln>
            <a:solidFill>
              <a:schemeClr val="accent5">
                <a:lumMod val="50000"/>
              </a:schemeClr>
            </a:solidFill>
          </a:ln>
        </p:spPr>
        <p:txBody>
          <a:bodyPr wrap="square" rtlCol="0">
            <a:spAutoFit/>
          </a:bodyPr>
          <a:lstStyle/>
          <a:p>
            <a:pPr marL="0" marR="0" lvl="0" indent="-393700" algn="just" defTabSz="622300" rtl="0" eaLnBrk="1" fontAlgn="auto" latinLnBrk="0" hangingPunct="1">
              <a:lnSpc>
                <a:spcPct val="100000"/>
              </a:lnSpc>
              <a:spcBef>
                <a:spcPts val="600"/>
              </a:spcBef>
              <a:spcAft>
                <a:spcPts val="0"/>
              </a:spcAft>
              <a:buClrTx/>
              <a:buSzTx/>
              <a:buFontTx/>
              <a:buNone/>
              <a:tabLst/>
              <a:defRPr/>
            </a:pPr>
            <a:r>
              <a:rPr kumimoji="0" lang="fr-FR" sz="1200" b="1" i="0"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Constats et enjeux : </a:t>
            </a:r>
          </a:p>
          <a:p>
            <a:pPr marL="0" marR="0" lvl="0" indent="-393700" algn="just" defTabSz="622300" rtl="0" eaLnBrk="1" fontAlgn="auto" latinLnBrk="0" hangingPunct="1">
              <a:lnSpc>
                <a:spcPct val="100000"/>
              </a:lnSpc>
              <a:spcBef>
                <a:spcPts val="600"/>
              </a:spcBef>
              <a:spcAft>
                <a:spcPts val="0"/>
              </a:spcAft>
              <a:buClrTx/>
              <a:buSzTx/>
              <a:buFont typeface="Wingdings" panose="05000000000000000000" pitchFamily="2" charset="2"/>
              <a:buChar char="ü"/>
              <a:tabLst/>
              <a:defRPr/>
            </a:pPr>
            <a:r>
              <a:rPr lang="fr-FR" sz="1200" b="1" dirty="0">
                <a:latin typeface="Marianne" panose="02000000000000000000" pitchFamily="2" charset="0"/>
              </a:rPr>
              <a:t>Face à des situations de menaces </a:t>
            </a:r>
            <a:r>
              <a:rPr kumimoji="0" lang="fr-FR" sz="1200" b="1" i="0" u="none" strike="noStrike" kern="1200" cap="none" spc="0" normalizeH="0" baseline="0" noProof="0" dirty="0">
                <a:ln>
                  <a:noFill/>
                </a:ln>
                <a:effectLst/>
                <a:uLnTx/>
                <a:uFillTx/>
                <a:latin typeface="Marianne" panose="02000000000000000000" pitchFamily="2" charset="0"/>
                <a:ea typeface="+mn-ea"/>
                <a:cs typeface="+mn-cs"/>
              </a:rPr>
              <a:t>proférées contre des proches d’un agent public</a:t>
            </a:r>
            <a:r>
              <a:rPr kumimoji="0" lang="fr-FR" sz="1200" i="0" u="none" strike="noStrike" kern="1200" cap="none" spc="0" normalizeH="0" baseline="0" noProof="0" dirty="0">
                <a:ln>
                  <a:noFill/>
                </a:ln>
                <a:effectLst/>
                <a:uLnTx/>
                <a:uFillTx/>
                <a:latin typeface="Marianne" panose="02000000000000000000" pitchFamily="2" charset="0"/>
                <a:ea typeface="+mn-ea"/>
                <a:cs typeface="+mn-cs"/>
              </a:rPr>
              <a:t>, </a:t>
            </a:r>
            <a:r>
              <a:rPr kumimoji="0" lang="fr-FR" sz="1200" b="1" i="0" u="none" strike="noStrike" kern="1200" cap="none" spc="0" normalizeH="0" baseline="0" noProof="0" dirty="0">
                <a:ln>
                  <a:noFill/>
                </a:ln>
                <a:effectLst/>
                <a:uLnTx/>
                <a:uFillTx/>
                <a:latin typeface="Marianne" panose="02000000000000000000" pitchFamily="2" charset="0"/>
                <a:ea typeface="+mn-ea"/>
                <a:cs typeface="+mn-cs"/>
              </a:rPr>
              <a:t>en raison de ses fonctions, pas de possibilité de mise en œuvre de la protection fonctionnelle à titre conservatoire.</a:t>
            </a:r>
          </a:p>
          <a:p>
            <a:pPr marR="0" lvl="0" algn="just" defTabSz="622300" rtl="0" eaLnBrk="1" fontAlgn="auto" latinLnBrk="0" hangingPunct="1">
              <a:lnSpc>
                <a:spcPct val="100000"/>
              </a:lnSpc>
              <a:spcBef>
                <a:spcPts val="600"/>
              </a:spcBef>
              <a:spcAft>
                <a:spcPts val="0"/>
              </a:spcAft>
              <a:buClrTx/>
              <a:buSzTx/>
              <a:tabLst/>
              <a:defRPr/>
            </a:pPr>
            <a:r>
              <a:rPr kumimoji="0" lang="fr-FR" sz="1200" b="1" i="0" u="none" strike="noStrike" kern="1200" cap="none" spc="0" normalizeH="0" baseline="0" noProof="0" dirty="0">
                <a:ln>
                  <a:noFill/>
                </a:ln>
                <a:effectLst/>
                <a:uLnTx/>
                <a:uFillTx/>
                <a:latin typeface="Marianne" panose="02000000000000000000" pitchFamily="2" charset="0"/>
                <a:ea typeface="+mn-ea"/>
                <a:cs typeface="+mn-cs"/>
              </a:rPr>
              <a:t> </a:t>
            </a:r>
          </a:p>
          <a:p>
            <a:pPr marR="0" lvl="0" algn="just" defTabSz="622300" rtl="0" eaLnBrk="1" fontAlgn="auto" latinLnBrk="0" hangingPunct="1">
              <a:lnSpc>
                <a:spcPct val="100000"/>
              </a:lnSpc>
              <a:spcBef>
                <a:spcPts val="600"/>
              </a:spcBef>
              <a:spcAft>
                <a:spcPts val="0"/>
              </a:spcAft>
              <a:buClrTx/>
              <a:buSzTx/>
              <a:tabLst/>
              <a:defRPr/>
            </a:pPr>
            <a:r>
              <a:rPr lang="fr-FR" sz="1200" b="1" dirty="0">
                <a:solidFill>
                  <a:schemeClr val="accent4">
                    <a:lumMod val="75000"/>
                  </a:schemeClr>
                </a:solidFill>
                <a:latin typeface="Marianne" panose="02000000000000000000" pitchFamily="2" charset="0"/>
              </a:rPr>
              <a:t>Proposition</a:t>
            </a:r>
            <a:r>
              <a:rPr kumimoji="0" lang="fr-FR" sz="1200" b="1" i="0" u="none" strike="noStrike" kern="1200" cap="none" spc="0" normalizeH="0" baseline="0" noProof="0" dirty="0">
                <a:ln>
                  <a:noFill/>
                </a:ln>
                <a:solidFill>
                  <a:schemeClr val="accent4">
                    <a:lumMod val="75000"/>
                  </a:schemeClr>
                </a:solidFill>
                <a:effectLst/>
                <a:uLnTx/>
                <a:uFillTx/>
                <a:latin typeface="Marianne" panose="02000000000000000000" pitchFamily="2" charset="0"/>
                <a:ea typeface="+mn-ea"/>
                <a:cs typeface="+mn-cs"/>
              </a:rPr>
              <a:t> : </a:t>
            </a:r>
          </a:p>
          <a:p>
            <a:pPr marR="0" lvl="0" algn="just" defTabSz="622300" rtl="0" eaLnBrk="1" fontAlgn="auto" latinLnBrk="0" hangingPunct="1">
              <a:lnSpc>
                <a:spcPct val="100000"/>
              </a:lnSpc>
              <a:spcBef>
                <a:spcPts val="600"/>
              </a:spcBef>
              <a:spcAft>
                <a:spcPts val="0"/>
              </a:spcAft>
              <a:buClrTx/>
              <a:buSzTx/>
              <a:tabLst/>
              <a:defRPr/>
            </a:pPr>
            <a:r>
              <a:rPr kumimoji="0" lang="fr-FR" sz="1200" b="1" i="0" u="none" strike="noStrike" kern="1200" cap="none" spc="0" normalizeH="0" baseline="0" noProof="0" dirty="0">
                <a:ln>
                  <a:noFill/>
                </a:ln>
                <a:solidFill>
                  <a:schemeClr val="accent4">
                    <a:lumMod val="75000"/>
                  </a:schemeClr>
                </a:solidFill>
                <a:effectLst/>
                <a:uLnTx/>
                <a:uFillTx/>
                <a:latin typeface="Marianne" panose="02000000000000000000" pitchFamily="2" charset="0"/>
                <a:ea typeface="+mn-ea"/>
                <a:cs typeface="+mn-cs"/>
              </a:rPr>
              <a:t>Quelles solutions pour mieux accompagner les proches d’un agent public menacés en raison des </a:t>
            </a:r>
            <a:r>
              <a:rPr lang="fr-FR" sz="1200" b="1" dirty="0">
                <a:solidFill>
                  <a:schemeClr val="accent4">
                    <a:lumMod val="75000"/>
                  </a:schemeClr>
                </a:solidFill>
                <a:latin typeface="Marianne" panose="02000000000000000000" pitchFamily="2" charset="0"/>
              </a:rPr>
              <a:t>fonctions exercées par leur proche ?</a:t>
            </a:r>
            <a:endParaRPr kumimoji="0" lang="fr-FR" sz="1200" i="0" u="none" strike="noStrike" kern="1200" cap="none" spc="0" normalizeH="0" baseline="0" noProof="0" dirty="0">
              <a:ln>
                <a:noFill/>
              </a:ln>
              <a:solidFill>
                <a:schemeClr val="accent4">
                  <a:lumMod val="75000"/>
                </a:schemeClr>
              </a:solidFill>
              <a:effectLst/>
              <a:uLnTx/>
              <a:uFillTx/>
              <a:latin typeface="Marianne" panose="02000000000000000000" pitchFamily="2" charset="0"/>
              <a:ea typeface="+mn-ea"/>
              <a:cs typeface="+mn-cs"/>
            </a:endParaRPr>
          </a:p>
          <a:p>
            <a:pPr marR="0" lvl="0" algn="just" defTabSz="622300" rtl="0" eaLnBrk="1" fontAlgn="auto" latinLnBrk="0" hangingPunct="1">
              <a:lnSpc>
                <a:spcPct val="100000"/>
              </a:lnSpc>
              <a:spcBef>
                <a:spcPts val="600"/>
              </a:spcBef>
              <a:spcAft>
                <a:spcPts val="0"/>
              </a:spcAft>
              <a:buClrTx/>
              <a:buSzTx/>
              <a:tabLst/>
              <a:defRPr/>
            </a:pPr>
            <a:endParaRPr lang="fr-FR" sz="1200" dirty="0">
              <a:solidFill>
                <a:schemeClr val="accent4">
                  <a:lumMod val="75000"/>
                </a:schemeClr>
              </a:solidFill>
              <a:latin typeface="Marianne" panose="02000000000000000000" pitchFamily="2" charset="0"/>
            </a:endParaRPr>
          </a:p>
          <a:p>
            <a:pPr marR="0" lvl="0" algn="just" defTabSz="622300" rtl="0" eaLnBrk="1" fontAlgn="auto" latinLnBrk="0" hangingPunct="1">
              <a:lnSpc>
                <a:spcPct val="100000"/>
              </a:lnSpc>
              <a:spcBef>
                <a:spcPts val="600"/>
              </a:spcBef>
              <a:spcAft>
                <a:spcPts val="0"/>
              </a:spcAft>
              <a:buClrTx/>
              <a:buSzTx/>
              <a:tabLst/>
              <a:defRPr/>
            </a:pPr>
            <a:endParaRPr kumimoji="0" lang="fr-FR" sz="1200" i="0" u="none" strike="noStrike" kern="1200" cap="none" spc="0" normalizeH="0" baseline="0" noProof="0" dirty="0">
              <a:ln>
                <a:noFill/>
              </a:ln>
              <a:solidFill>
                <a:schemeClr val="accent4">
                  <a:lumMod val="75000"/>
                </a:schemeClr>
              </a:solidFill>
              <a:effectLst/>
              <a:uLnTx/>
              <a:uFillTx/>
              <a:latin typeface="Marianne" panose="02000000000000000000" pitchFamily="2" charset="0"/>
              <a:ea typeface="+mn-ea"/>
              <a:cs typeface="+mn-cs"/>
            </a:endParaRPr>
          </a:p>
          <a:p>
            <a:pPr marR="0" lvl="0" algn="just" defTabSz="622300" rtl="0" eaLnBrk="1" fontAlgn="auto" latinLnBrk="0" hangingPunct="1">
              <a:lnSpc>
                <a:spcPct val="100000"/>
              </a:lnSpc>
              <a:spcBef>
                <a:spcPts val="600"/>
              </a:spcBef>
              <a:spcAft>
                <a:spcPts val="0"/>
              </a:spcAft>
              <a:buClrTx/>
              <a:buSzTx/>
              <a:tabLst/>
              <a:defRPr/>
            </a:pPr>
            <a:endParaRPr kumimoji="0" lang="fr-FR" sz="1200" i="0" u="none" strike="noStrike" kern="1200" cap="none" spc="0" normalizeH="0" baseline="0" noProof="0" dirty="0">
              <a:ln>
                <a:noFill/>
              </a:ln>
              <a:solidFill>
                <a:schemeClr val="accent4">
                  <a:lumMod val="75000"/>
                </a:schemeClr>
              </a:solidFill>
              <a:effectLst/>
              <a:uLnTx/>
              <a:uFillTx/>
              <a:latin typeface="Marianne" panose="02000000000000000000" pitchFamily="2" charset="0"/>
              <a:ea typeface="+mn-ea"/>
              <a:cs typeface="+mn-cs"/>
            </a:endParaRPr>
          </a:p>
        </p:txBody>
      </p:sp>
      <p:sp>
        <p:nvSpPr>
          <p:cNvPr id="14" name="Rectangle à coins arrondis 6">
            <a:extLst>
              <a:ext uri="{FF2B5EF4-FFF2-40B4-BE49-F238E27FC236}">
                <a16:creationId xmlns:a16="http://schemas.microsoft.com/office/drawing/2014/main" id="{0E305825-6490-4482-B4E5-E7D48C7645C0}"/>
              </a:ext>
            </a:extLst>
          </p:cNvPr>
          <p:cNvSpPr/>
          <p:nvPr/>
        </p:nvSpPr>
        <p:spPr>
          <a:xfrm>
            <a:off x="6411559" y="1239015"/>
            <a:ext cx="5400000" cy="900000"/>
          </a:xfrm>
          <a:prstGeom prst="round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1600" b="1" dirty="0">
                <a:latin typeface="Marianne" panose="02000000000000000000" pitchFamily="2" charset="0"/>
                <a:cs typeface="Times New Roman" panose="02020603050405020304" pitchFamily="18" charset="0"/>
              </a:rPr>
              <a:t>Comment mieux protéger les</a:t>
            </a:r>
            <a:r>
              <a:rPr lang="fr-FR" sz="1600" b="1" dirty="0">
                <a:effectLst/>
                <a:latin typeface="Marianne" panose="02000000000000000000" pitchFamily="2" charset="0"/>
                <a:ea typeface="Calibri" panose="020F0502020204030204" pitchFamily="34" charset="0"/>
                <a:cs typeface="Times New Roman" panose="02020603050405020304" pitchFamily="18" charset="0"/>
              </a:rPr>
              <a:t> ayants droits </a:t>
            </a:r>
          </a:p>
          <a:p>
            <a:pPr lvl="0" algn="ctr"/>
            <a:r>
              <a:rPr lang="fr-FR" sz="1600" b="1" dirty="0">
                <a:effectLst/>
                <a:latin typeface="Marianne" panose="02000000000000000000" pitchFamily="2" charset="0"/>
                <a:ea typeface="Calibri" panose="020F0502020204030204" pitchFamily="34" charset="0"/>
                <a:cs typeface="Times New Roman" panose="02020603050405020304" pitchFamily="18" charset="0"/>
              </a:rPr>
              <a:t>d’un agent victime de violences ?</a:t>
            </a:r>
            <a:endParaRPr lang="fr-FR" sz="1600" b="1" dirty="0">
              <a:latin typeface="Marianne" panose="02000000000000000000" pitchFamily="2" charset="0"/>
            </a:endParaRPr>
          </a:p>
        </p:txBody>
      </p:sp>
      <p:grpSp>
        <p:nvGrpSpPr>
          <p:cNvPr id="15" name="Groupe 14">
            <a:extLst>
              <a:ext uri="{FF2B5EF4-FFF2-40B4-BE49-F238E27FC236}">
                <a16:creationId xmlns:a16="http://schemas.microsoft.com/office/drawing/2014/main" id="{EC60C840-5E31-4BA4-AA30-45E1500D1661}"/>
              </a:ext>
            </a:extLst>
          </p:cNvPr>
          <p:cNvGrpSpPr/>
          <p:nvPr/>
        </p:nvGrpSpPr>
        <p:grpSpPr>
          <a:xfrm>
            <a:off x="0" y="0"/>
            <a:ext cx="12192000" cy="1083733"/>
            <a:chOff x="752110" y="541866"/>
            <a:chExt cx="10921416" cy="1083733"/>
          </a:xfrm>
          <a:solidFill>
            <a:schemeClr val="accent1">
              <a:lumMod val="60000"/>
              <a:lumOff val="40000"/>
            </a:schemeClr>
          </a:solidFill>
        </p:grpSpPr>
        <p:sp>
          <p:nvSpPr>
            <p:cNvPr id="16" name="Rectangle 15">
              <a:extLst>
                <a:ext uri="{FF2B5EF4-FFF2-40B4-BE49-F238E27FC236}">
                  <a16:creationId xmlns:a16="http://schemas.microsoft.com/office/drawing/2014/main" id="{F0D878DA-14DD-4AEE-A504-58AB45464D87}"/>
                </a:ext>
              </a:extLst>
            </p:cNvPr>
            <p:cNvSpPr/>
            <p:nvPr/>
          </p:nvSpPr>
          <p:spPr>
            <a:xfrm>
              <a:off x="752110" y="541866"/>
              <a:ext cx="10921416" cy="1083733"/>
            </a:xfrm>
            <a:prstGeom prst="rect">
              <a:avLst/>
            </a:prstGeom>
            <a:grpFill/>
            <a:ln>
              <a:solidFill>
                <a:srgbClr val="8DAFD6"/>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FB0D222C-B60A-426E-BAAA-AE6CEA04EEB7}"/>
                </a:ext>
              </a:extLst>
            </p:cNvPr>
            <p:cNvSpPr/>
            <p:nvPr/>
          </p:nvSpPr>
          <p:spPr>
            <a:xfrm>
              <a:off x="752110" y="541866"/>
              <a:ext cx="10921416" cy="1083733"/>
            </a:xfrm>
            <a:prstGeom prst="rect">
              <a:avLst/>
            </a:prstGeom>
            <a:solidFill>
              <a:schemeClr val="accent4">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860213" tIns="73660" rIns="73660" bIns="73660" numCol="1" spcCol="1270" anchor="ctr" anchorCtr="0">
              <a:noAutofit/>
            </a:bodyPr>
            <a:lstStyle/>
            <a:p>
              <a:pPr lvl="0" algn="ctr" defTabSz="1289050">
                <a:lnSpc>
                  <a:spcPct val="90000"/>
                </a:lnSpc>
                <a:spcBef>
                  <a:spcPct val="0"/>
                </a:spcBef>
                <a:spcAft>
                  <a:spcPct val="35000"/>
                </a:spcAft>
              </a:pPr>
              <a:r>
                <a:rPr lang="fr-FR" sz="2900" b="1" dirty="0">
                  <a:solidFill>
                    <a:schemeClr val="bg1"/>
                  </a:solidFill>
                  <a:latin typeface="Marianne" panose="02000000000000000000" pitchFamily="2" charset="0"/>
                </a:rPr>
                <a:t>Comment mieux protéger les agents publics ?</a:t>
              </a:r>
            </a:p>
          </p:txBody>
        </p:sp>
      </p:grpSp>
    </p:spTree>
    <p:extLst>
      <p:ext uri="{BB962C8B-B14F-4D97-AF65-F5344CB8AC3E}">
        <p14:creationId xmlns:p14="http://schemas.microsoft.com/office/powerpoint/2010/main" val="37484078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23</a:t>
            </a:fld>
            <a:endParaRPr lang="fr-FR" dirty="0"/>
          </a:p>
        </p:txBody>
      </p:sp>
      <p:sp>
        <p:nvSpPr>
          <p:cNvPr id="9" name="Titre 1">
            <a:extLst>
              <a:ext uri="{FF2B5EF4-FFF2-40B4-BE49-F238E27FC236}">
                <a16:creationId xmlns:a16="http://schemas.microsoft.com/office/drawing/2014/main" id="{5FA47EBD-34E7-4FB2-A474-FC7B45754795}"/>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kumimoji="0" lang="fr-FR" altLang="fr-FR" sz="2700" b="1" i="0" u="none" strike="noStrike" kern="1200" cap="none" spc="0" normalizeH="0" baseline="0" noProof="0" dirty="0">
                <a:ln>
                  <a:noFill/>
                </a:ln>
                <a:solidFill>
                  <a:srgbClr val="002060"/>
                </a:solidFill>
                <a:effectLst/>
                <a:uLnTx/>
                <a:uFillTx/>
                <a:latin typeface="Marianne" charset="0"/>
              </a:rPr>
              <a:t>Les étapes de la concertation </a:t>
            </a:r>
            <a:endParaRPr lang="fr-FR" altLang="fr-FR" sz="2700" dirty="0"/>
          </a:p>
        </p:txBody>
      </p:sp>
      <p:sp>
        <p:nvSpPr>
          <p:cNvPr id="6" name="Flèche : chevron 5">
            <a:extLst>
              <a:ext uri="{FF2B5EF4-FFF2-40B4-BE49-F238E27FC236}">
                <a16:creationId xmlns:a16="http://schemas.microsoft.com/office/drawing/2014/main" id="{B4FED95B-F261-407C-850C-2F3E12400DB0}"/>
              </a:ext>
            </a:extLst>
          </p:cNvPr>
          <p:cNvSpPr/>
          <p:nvPr/>
        </p:nvSpPr>
        <p:spPr>
          <a:xfrm>
            <a:off x="180535" y="3131121"/>
            <a:ext cx="2619815" cy="1232278"/>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500" b="1" kern="1200" dirty="0">
                <a:latin typeface="Marianne" panose="02000000000000000000" pitchFamily="2" charset="0"/>
              </a:rPr>
              <a:t>Lancement de la concertation</a:t>
            </a:r>
          </a:p>
          <a:p>
            <a:pPr algn="ctr"/>
            <a:r>
              <a:rPr lang="fr-FR" sz="1500" b="1" i="1" kern="1200" dirty="0">
                <a:latin typeface="Marianne" panose="02000000000000000000" pitchFamily="2" charset="0"/>
              </a:rPr>
              <a:t>9 avril 2024</a:t>
            </a:r>
          </a:p>
        </p:txBody>
      </p:sp>
      <p:sp>
        <p:nvSpPr>
          <p:cNvPr id="13" name="Flèche : chevron 12">
            <a:extLst>
              <a:ext uri="{FF2B5EF4-FFF2-40B4-BE49-F238E27FC236}">
                <a16:creationId xmlns:a16="http://schemas.microsoft.com/office/drawing/2014/main" id="{2554E815-6A18-4F4C-862B-99A91A097EB8}"/>
              </a:ext>
            </a:extLst>
          </p:cNvPr>
          <p:cNvSpPr/>
          <p:nvPr/>
        </p:nvSpPr>
        <p:spPr>
          <a:xfrm>
            <a:off x="2392234" y="3262769"/>
            <a:ext cx="3017966" cy="1022791"/>
          </a:xfrm>
          <a:prstGeom prst="chevron">
            <a:avLst/>
          </a:prstGeom>
          <a:solidFill>
            <a:srgbClr val="303084"/>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500" b="1" dirty="0">
                <a:latin typeface="Marianne" panose="02000000000000000000" pitchFamily="2" charset="0"/>
              </a:rPr>
              <a:t>Premier cycle de bilatérales thématiques</a:t>
            </a:r>
          </a:p>
          <a:p>
            <a:pPr algn="ctr"/>
            <a:r>
              <a:rPr lang="fr-FR" sz="1500" b="1" i="1" dirty="0">
                <a:latin typeface="Marianne" panose="02000000000000000000" pitchFamily="2" charset="0"/>
              </a:rPr>
              <a:t>De mi avril au 7 mai</a:t>
            </a:r>
          </a:p>
        </p:txBody>
      </p:sp>
      <p:sp>
        <p:nvSpPr>
          <p:cNvPr id="16" name="Flèche : chevron 15">
            <a:extLst>
              <a:ext uri="{FF2B5EF4-FFF2-40B4-BE49-F238E27FC236}">
                <a16:creationId xmlns:a16="http://schemas.microsoft.com/office/drawing/2014/main" id="{35C222A9-BE62-40C7-AAB8-A4285C5A3F94}"/>
              </a:ext>
            </a:extLst>
          </p:cNvPr>
          <p:cNvSpPr/>
          <p:nvPr/>
        </p:nvSpPr>
        <p:spPr>
          <a:xfrm>
            <a:off x="5012049" y="3295890"/>
            <a:ext cx="2556978" cy="974198"/>
          </a:xfrm>
          <a:prstGeom prst="chevron">
            <a:avLst/>
          </a:prstGeom>
          <a:solidFill>
            <a:srgbClr val="39399D">
              <a:alpha val="80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500" b="1" dirty="0">
                <a:latin typeface="Marianne" panose="02000000000000000000" pitchFamily="2" charset="0"/>
              </a:rPr>
              <a:t>Réunion multilatérale de synthèse</a:t>
            </a:r>
          </a:p>
          <a:p>
            <a:pPr algn="ctr"/>
            <a:r>
              <a:rPr lang="fr-FR" sz="1500" b="1" i="1" dirty="0">
                <a:latin typeface="Marianne" panose="02000000000000000000" pitchFamily="2" charset="0"/>
              </a:rPr>
              <a:t>14 mai </a:t>
            </a:r>
          </a:p>
        </p:txBody>
      </p:sp>
      <p:sp>
        <p:nvSpPr>
          <p:cNvPr id="20" name="Flèche : chevron 19">
            <a:extLst>
              <a:ext uri="{FF2B5EF4-FFF2-40B4-BE49-F238E27FC236}">
                <a16:creationId xmlns:a16="http://schemas.microsoft.com/office/drawing/2014/main" id="{65C687CA-2A0A-4DCB-96FC-38FB4D59A22F}"/>
              </a:ext>
            </a:extLst>
          </p:cNvPr>
          <p:cNvSpPr/>
          <p:nvPr/>
        </p:nvSpPr>
        <p:spPr>
          <a:xfrm>
            <a:off x="7200687" y="3289943"/>
            <a:ext cx="3017966" cy="974198"/>
          </a:xfrm>
          <a:prstGeom prst="chevron">
            <a:avLst/>
          </a:prstGeom>
          <a:solidFill>
            <a:srgbClr val="333389">
              <a:alpha val="6902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500" b="1" dirty="0">
                <a:latin typeface="Marianne" panose="02000000000000000000" pitchFamily="2" charset="0"/>
              </a:rPr>
              <a:t>Deuxième cycle de bilatérales thématiques</a:t>
            </a:r>
          </a:p>
          <a:p>
            <a:pPr algn="ctr"/>
            <a:r>
              <a:rPr lang="fr-FR" sz="1500" b="1" i="1" dirty="0">
                <a:latin typeface="Marianne" panose="02000000000000000000" pitchFamily="2" charset="0"/>
              </a:rPr>
              <a:t>Du 15 mai au 14 juin </a:t>
            </a:r>
          </a:p>
        </p:txBody>
      </p:sp>
      <p:sp>
        <p:nvSpPr>
          <p:cNvPr id="8" name="Flèche : chevron 7">
            <a:extLst>
              <a:ext uri="{FF2B5EF4-FFF2-40B4-BE49-F238E27FC236}">
                <a16:creationId xmlns:a16="http://schemas.microsoft.com/office/drawing/2014/main" id="{1FB6EB0B-2D3D-4E5A-A793-F1CD043AE087}"/>
              </a:ext>
            </a:extLst>
          </p:cNvPr>
          <p:cNvSpPr/>
          <p:nvPr/>
        </p:nvSpPr>
        <p:spPr>
          <a:xfrm>
            <a:off x="9799766" y="3283995"/>
            <a:ext cx="2556978" cy="1001565"/>
          </a:xfrm>
          <a:prstGeom prst="chevron">
            <a:avLst/>
          </a:prstGeom>
          <a:solidFill>
            <a:srgbClr val="333389">
              <a:alpha val="6902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500" b="1" dirty="0">
                <a:latin typeface="Marianne" panose="02000000000000000000" pitchFamily="2" charset="0"/>
              </a:rPr>
              <a:t>Synthèse finale en multilatérale</a:t>
            </a:r>
          </a:p>
          <a:p>
            <a:pPr algn="ctr"/>
            <a:r>
              <a:rPr lang="fr-FR" sz="1500" b="1" i="1" dirty="0">
                <a:latin typeface="Marianne" panose="02000000000000000000" pitchFamily="2" charset="0"/>
              </a:rPr>
              <a:t>Le 20 juin </a:t>
            </a:r>
          </a:p>
        </p:txBody>
      </p:sp>
    </p:spTree>
    <p:extLst>
      <p:ext uri="{BB962C8B-B14F-4D97-AF65-F5344CB8AC3E}">
        <p14:creationId xmlns:p14="http://schemas.microsoft.com/office/powerpoint/2010/main" val="7329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3</a:t>
            </a:fld>
            <a:endParaRPr lang="fr-FR" dirty="0"/>
          </a:p>
        </p:txBody>
      </p:sp>
      <p:sp>
        <p:nvSpPr>
          <p:cNvPr id="9" name="Titre 1">
            <a:extLst>
              <a:ext uri="{FF2B5EF4-FFF2-40B4-BE49-F238E27FC236}">
                <a16:creationId xmlns:a16="http://schemas.microsoft.com/office/drawing/2014/main" id="{624E986D-8CC1-427F-BA8A-42F23CBCB84F}"/>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lang="fr-FR" altLang="fr-FR" sz="2700" dirty="0"/>
              <a:t>Une fonction publique riche en atouts, </a:t>
            </a:r>
          </a:p>
          <a:p>
            <a:pPr algn="ctr"/>
            <a:r>
              <a:rPr lang="fr-FR" altLang="fr-FR" sz="2700" dirty="0"/>
              <a:t>mais qui peine à attirer de nouveaux talents </a:t>
            </a:r>
          </a:p>
        </p:txBody>
      </p:sp>
      <p:graphicFrame>
        <p:nvGraphicFramePr>
          <p:cNvPr id="11" name="Graphique 10">
            <a:extLst>
              <a:ext uri="{FF2B5EF4-FFF2-40B4-BE49-F238E27FC236}">
                <a16:creationId xmlns:a16="http://schemas.microsoft.com/office/drawing/2014/main" id="{CE5F1E11-9AC8-4538-92FB-9FA54AD0B088}"/>
              </a:ext>
            </a:extLst>
          </p:cNvPr>
          <p:cNvGraphicFramePr>
            <a:graphicFrameLocks/>
          </p:cNvGraphicFramePr>
          <p:nvPr/>
        </p:nvGraphicFramePr>
        <p:xfrm>
          <a:off x="6107284" y="2292877"/>
          <a:ext cx="5213350" cy="3217863"/>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Connecteur droit 3">
            <a:extLst>
              <a:ext uri="{FF2B5EF4-FFF2-40B4-BE49-F238E27FC236}">
                <a16:creationId xmlns:a16="http://schemas.microsoft.com/office/drawing/2014/main" id="{4A557A5D-F9E1-4A0C-897E-FC88F47955D7}"/>
              </a:ext>
            </a:extLst>
          </p:cNvPr>
          <p:cNvCxnSpPr/>
          <p:nvPr/>
        </p:nvCxnSpPr>
        <p:spPr>
          <a:xfrm>
            <a:off x="5750584" y="1864107"/>
            <a:ext cx="0" cy="4263528"/>
          </a:xfrm>
          <a:prstGeom prst="line">
            <a:avLst/>
          </a:prstGeom>
        </p:spPr>
        <p:style>
          <a:lnRef idx="1">
            <a:schemeClr val="accent1"/>
          </a:lnRef>
          <a:fillRef idx="0">
            <a:schemeClr val="accent1"/>
          </a:fillRef>
          <a:effectRef idx="0">
            <a:schemeClr val="accent1"/>
          </a:effectRef>
          <a:fontRef idx="minor">
            <a:schemeClr val="tx1"/>
          </a:fontRef>
        </p:style>
      </p:cxnSp>
      <p:sp>
        <p:nvSpPr>
          <p:cNvPr id="5" name="ZoneTexte 4">
            <a:extLst>
              <a:ext uri="{FF2B5EF4-FFF2-40B4-BE49-F238E27FC236}">
                <a16:creationId xmlns:a16="http://schemas.microsoft.com/office/drawing/2014/main" id="{BE8A0E89-6B19-46B7-952A-AFB716B9E513}"/>
              </a:ext>
            </a:extLst>
          </p:cNvPr>
          <p:cNvSpPr txBox="1"/>
          <p:nvPr/>
        </p:nvSpPr>
        <p:spPr>
          <a:xfrm>
            <a:off x="45764" y="2425749"/>
            <a:ext cx="5704820" cy="3323987"/>
          </a:xfrm>
          <a:prstGeom prst="rect">
            <a:avLst/>
          </a:prstGeom>
          <a:noFill/>
        </p:spPr>
        <p:txBody>
          <a:bodyPr wrap="square" rtlCol="0">
            <a:spAutoFit/>
          </a:bodyPr>
          <a:lstStyle/>
          <a:p>
            <a:pPr marL="285750" indent="-285750">
              <a:buFont typeface="Arial" panose="020B0604020202020204" pitchFamily="34" charset="0"/>
              <a:buChar char="•"/>
            </a:pPr>
            <a:r>
              <a:rPr lang="fr-FR" sz="1600" dirty="0">
                <a:latin typeface="Marianne" panose="02000000000000000000" pitchFamily="2" charset="0"/>
              </a:rPr>
              <a:t>Une perte d’attractivité particulièrement visible dans les chiffres d’accès aux concours de la fonction publique</a:t>
            </a:r>
          </a:p>
          <a:p>
            <a:pPr marL="285750" indent="-285750">
              <a:buFont typeface="Arial" panose="020B0604020202020204" pitchFamily="34" charset="0"/>
              <a:buChar char="•"/>
            </a:pPr>
            <a:endParaRPr lang="fr-FR" sz="1600" dirty="0">
              <a:latin typeface="Marianne" panose="02000000000000000000" pitchFamily="2" charset="0"/>
            </a:endParaRPr>
          </a:p>
          <a:p>
            <a:pPr marL="285750" indent="-285750">
              <a:buFont typeface="Arial" panose="020B0604020202020204" pitchFamily="34" charset="0"/>
              <a:buChar char="•"/>
            </a:pPr>
            <a:r>
              <a:rPr lang="fr-FR" sz="1600" b="1" dirty="0">
                <a:latin typeface="Marianne" panose="02000000000000000000" pitchFamily="2" charset="0"/>
              </a:rPr>
              <a:t>Un taux de sélectivité aux concours de l’Etat divisé par 2,2 entre 2007 et 2021 pour les concours externes,</a:t>
            </a:r>
            <a:r>
              <a:rPr lang="fr-FR" sz="1600" dirty="0">
                <a:latin typeface="Marianne" panose="02000000000000000000" pitchFamily="2" charset="0"/>
              </a:rPr>
              <a:t> par 1,8 pour les troisièmes concours </a:t>
            </a:r>
          </a:p>
          <a:p>
            <a:pPr marL="285750" indent="-285750">
              <a:buFont typeface="Arial" panose="020B0604020202020204" pitchFamily="34" charset="0"/>
              <a:buChar char="•"/>
            </a:pPr>
            <a:endParaRPr lang="fr-FR" sz="1600" dirty="0">
              <a:latin typeface="Marianne" panose="02000000000000000000" pitchFamily="2" charset="0"/>
            </a:endParaRPr>
          </a:p>
          <a:p>
            <a:pPr marL="285750" indent="-285750">
              <a:buFont typeface="Arial" panose="020B0604020202020204" pitchFamily="34" charset="0"/>
              <a:buChar char="•"/>
            </a:pPr>
            <a:r>
              <a:rPr lang="fr-FR" sz="1600" dirty="0">
                <a:latin typeface="Marianne" panose="02000000000000000000" pitchFamily="2" charset="0"/>
              </a:rPr>
              <a:t>La même tendance à la baisse du nombre de candidats constatée dans chacun des versants de la fonction publique</a:t>
            </a:r>
          </a:p>
          <a:p>
            <a:pPr marL="285750" indent="-285750">
              <a:buFont typeface="Arial" panose="020B0604020202020204" pitchFamily="34" charset="0"/>
              <a:buChar char="•"/>
            </a:pPr>
            <a:endParaRPr lang="fr-FR" sz="1600" dirty="0">
              <a:latin typeface="Marianne" panose="02000000000000000000" pitchFamily="2" charset="0"/>
            </a:endParaRPr>
          </a:p>
          <a:p>
            <a:pPr marL="285750" indent="-285750">
              <a:buFont typeface="Arial" panose="020B0604020202020204" pitchFamily="34" charset="0"/>
              <a:buChar char="•"/>
            </a:pPr>
            <a:endParaRPr lang="fr-FR" sz="1600" dirty="0">
              <a:latin typeface="Marianne" panose="02000000000000000000" pitchFamily="2" charset="0"/>
            </a:endParaRPr>
          </a:p>
        </p:txBody>
      </p:sp>
    </p:spTree>
    <p:extLst>
      <p:ext uri="{BB962C8B-B14F-4D97-AF65-F5344CB8AC3E}">
        <p14:creationId xmlns:p14="http://schemas.microsoft.com/office/powerpoint/2010/main" val="1268594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4</a:t>
            </a:fld>
            <a:endParaRPr lang="fr-FR" dirty="0"/>
          </a:p>
        </p:txBody>
      </p:sp>
      <p:sp>
        <p:nvSpPr>
          <p:cNvPr id="3" name="Bulle narrative : ronde 2">
            <a:extLst>
              <a:ext uri="{FF2B5EF4-FFF2-40B4-BE49-F238E27FC236}">
                <a16:creationId xmlns:a16="http://schemas.microsoft.com/office/drawing/2014/main" id="{772A6E20-DDCE-4A13-BBF5-BB6376EF526E}"/>
              </a:ext>
            </a:extLst>
          </p:cNvPr>
          <p:cNvSpPr/>
          <p:nvPr/>
        </p:nvSpPr>
        <p:spPr>
          <a:xfrm>
            <a:off x="98934" y="3495765"/>
            <a:ext cx="3811597" cy="2561504"/>
          </a:xfrm>
          <a:prstGeom prst="wedgeEllipseCallout">
            <a:avLst>
              <a:gd name="adj1" fmla="val 44511"/>
              <a:gd name="adj2" fmla="val -58942"/>
            </a:avLst>
          </a:prstGeom>
          <a:solidFill>
            <a:schemeClr val="accent4">
              <a:lumMod val="20000"/>
              <a:lumOff val="8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marR="0" lvl="0" algn="ctr" defTabSz="1219170" rtl="0" eaLnBrk="1" fontAlgn="auto" latinLnBrk="0" hangingPunct="1">
              <a:lnSpc>
                <a:spcPct val="100000"/>
              </a:lnSpc>
              <a:spcBef>
                <a:spcPts val="533"/>
              </a:spcBef>
              <a:spcAft>
                <a:spcPts val="1067"/>
              </a:spcAft>
              <a:buClrTx/>
              <a:buSzTx/>
              <a:tabLst/>
              <a:defRPr/>
            </a:pPr>
            <a:r>
              <a:rPr kumimoji="0" lang="fr-FR" sz="1500" b="1" i="0" u="none" strike="noStrike" kern="1200" cap="none" spc="0" normalizeH="0" baseline="0" noProof="0" dirty="0">
                <a:ln>
                  <a:noFill/>
                </a:ln>
                <a:solidFill>
                  <a:srgbClr val="000000"/>
                </a:solidFill>
                <a:effectLst/>
                <a:uLnTx/>
                <a:uFillTx/>
                <a:latin typeface="Marianne" charset="0"/>
              </a:rPr>
              <a:t>Je suis apprentie et viens de décrocher mon diplôme</a:t>
            </a:r>
            <a:r>
              <a:rPr kumimoji="0" lang="fr-FR" sz="1500" b="0" i="0" u="none" strike="noStrike" kern="1200" cap="none" spc="0" normalizeH="0" baseline="0" noProof="0" dirty="0">
                <a:ln>
                  <a:noFill/>
                </a:ln>
                <a:solidFill>
                  <a:srgbClr val="000000"/>
                </a:solidFill>
                <a:effectLst/>
                <a:uLnTx/>
                <a:uFillTx/>
                <a:latin typeface="Marianne" charset="0"/>
              </a:rPr>
              <a:t>, après deux ans d’alternance auprès d’un employeur public : Pourquoi dois-je passer un concours externe pour poursuivre mon activité comme fonctionnaire ?</a:t>
            </a:r>
          </a:p>
        </p:txBody>
      </p:sp>
      <p:sp>
        <p:nvSpPr>
          <p:cNvPr id="9" name="Titre 1">
            <a:extLst>
              <a:ext uri="{FF2B5EF4-FFF2-40B4-BE49-F238E27FC236}">
                <a16:creationId xmlns:a16="http://schemas.microsoft.com/office/drawing/2014/main" id="{563AF148-5E56-4B44-8304-DEB0FF60F7AA}"/>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lang="fr-FR" altLang="fr-FR" sz="2700" dirty="0">
                <a:solidFill>
                  <a:srgbClr val="21215A"/>
                </a:solidFill>
              </a:rPr>
              <a:t>Les</a:t>
            </a:r>
            <a:r>
              <a:rPr kumimoji="0" lang="fr-FR" altLang="fr-FR" sz="2700" b="1" i="0" u="none" strike="noStrike" kern="1200" cap="none" spc="0" normalizeH="0" baseline="0" noProof="0" dirty="0">
                <a:ln>
                  <a:noFill/>
                </a:ln>
                <a:solidFill>
                  <a:srgbClr val="21215A"/>
                </a:solidFill>
                <a:effectLst/>
                <a:uLnTx/>
                <a:uFillTx/>
                <a:latin typeface="Marianne" charset="0"/>
              </a:rPr>
              <a:t> préoccupations quotidiennes dont font part les acteurs de terrain lors des rencontres de la fonction publique</a:t>
            </a:r>
            <a:endParaRPr lang="fr-FR" altLang="fr-FR" sz="2700" dirty="0"/>
          </a:p>
        </p:txBody>
      </p:sp>
      <p:sp>
        <p:nvSpPr>
          <p:cNvPr id="4" name="Bulle narrative : ronde 3">
            <a:extLst>
              <a:ext uri="{FF2B5EF4-FFF2-40B4-BE49-F238E27FC236}">
                <a16:creationId xmlns:a16="http://schemas.microsoft.com/office/drawing/2014/main" id="{F2EF0305-651B-412E-B0E8-51476112FDA8}"/>
              </a:ext>
            </a:extLst>
          </p:cNvPr>
          <p:cNvSpPr/>
          <p:nvPr/>
        </p:nvSpPr>
        <p:spPr>
          <a:xfrm>
            <a:off x="4503709" y="1630390"/>
            <a:ext cx="3777762" cy="2485050"/>
          </a:xfrm>
          <a:prstGeom prst="wedgeEllipseCallout">
            <a:avLst>
              <a:gd name="adj1" fmla="val -60723"/>
              <a:gd name="adj2" fmla="val -45406"/>
            </a:avLst>
          </a:prstGeom>
          <a:solidFill>
            <a:schemeClr val="accent3">
              <a:lumMod val="20000"/>
              <a:lumOff val="8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1" algn="ctr" defTabSz="1219170" rtl="0" eaLnBrk="1" fontAlgn="auto" latinLnBrk="0" hangingPunct="1">
              <a:lnSpc>
                <a:spcPct val="100000"/>
              </a:lnSpc>
              <a:buClrTx/>
              <a:buSzPct val="100000"/>
              <a:tabLst/>
              <a:defRPr/>
            </a:pPr>
            <a:r>
              <a:rPr kumimoji="0" lang="fr-FR" sz="1500" b="1" i="0" u="none" strike="noStrike" kern="1200" cap="none" spc="0" normalizeH="0" baseline="0" noProof="0" dirty="0">
                <a:ln>
                  <a:noFill/>
                </a:ln>
                <a:solidFill>
                  <a:srgbClr val="000000"/>
                </a:solidFill>
                <a:effectLst/>
                <a:uLnTx/>
                <a:uFillTx/>
                <a:latin typeface="Marianne" charset="0"/>
              </a:rPr>
              <a:t>Je suis infirmière libérale et souhaite apporter mon expérience au service de l’hôpital public :  </a:t>
            </a:r>
          </a:p>
          <a:p>
            <a:pPr marL="0" marR="0" lvl="1" algn="ctr" defTabSz="1219170" rtl="0" eaLnBrk="1" fontAlgn="auto" latinLnBrk="0" hangingPunct="1">
              <a:lnSpc>
                <a:spcPct val="100000"/>
              </a:lnSpc>
              <a:buClrTx/>
              <a:buSzPct val="100000"/>
              <a:tabLst/>
              <a:defRPr/>
            </a:pPr>
            <a:r>
              <a:rPr lang="fr-FR" sz="1500" dirty="0">
                <a:solidFill>
                  <a:srgbClr val="000000"/>
                </a:solidFill>
                <a:latin typeface="Marianne" charset="0"/>
              </a:rPr>
              <a:t>P</a:t>
            </a:r>
            <a:r>
              <a:rPr kumimoji="0" lang="fr-FR" sz="1500" b="0" i="0" u="none" strike="noStrike" kern="1200" cap="none" spc="0" normalizeH="0" baseline="0" noProof="0" dirty="0" err="1">
                <a:ln>
                  <a:noFill/>
                </a:ln>
                <a:solidFill>
                  <a:srgbClr val="000000"/>
                </a:solidFill>
                <a:effectLst/>
                <a:uLnTx/>
                <a:uFillTx/>
                <a:latin typeface="Marianne" charset="0"/>
              </a:rPr>
              <a:t>ourquoi</a:t>
            </a:r>
            <a:r>
              <a:rPr kumimoji="0" lang="fr-FR" sz="1500" b="0" i="0" u="none" strike="noStrike" kern="1200" cap="none" spc="0" normalizeH="0" baseline="0" noProof="0" dirty="0">
                <a:ln>
                  <a:noFill/>
                </a:ln>
                <a:solidFill>
                  <a:srgbClr val="000000"/>
                </a:solidFill>
                <a:effectLst/>
                <a:uLnTx/>
                <a:uFillTx/>
                <a:latin typeface="Marianne" charset="0"/>
              </a:rPr>
              <a:t> me considère-t-on comme une infirmière débutante lorsqu’il s’agit de définir mon grade et mon échelon ?</a:t>
            </a:r>
          </a:p>
        </p:txBody>
      </p:sp>
      <p:sp>
        <p:nvSpPr>
          <p:cNvPr id="13" name="ZoneTexte 12">
            <a:extLst>
              <a:ext uri="{FF2B5EF4-FFF2-40B4-BE49-F238E27FC236}">
                <a16:creationId xmlns:a16="http://schemas.microsoft.com/office/drawing/2014/main" id="{FE9443FD-E741-4B21-9138-BC3C3DCFFDC7}"/>
              </a:ext>
            </a:extLst>
          </p:cNvPr>
          <p:cNvSpPr txBox="1"/>
          <p:nvPr/>
        </p:nvSpPr>
        <p:spPr>
          <a:xfrm>
            <a:off x="8509863" y="4810774"/>
            <a:ext cx="2923028" cy="1246495"/>
          </a:xfrm>
          <a:prstGeom prst="rect">
            <a:avLst/>
          </a:prstGeom>
          <a:noFill/>
        </p:spPr>
        <p:txBody>
          <a:bodyPr wrap="square">
            <a:spAutoFit/>
          </a:bodyPr>
          <a:lstStyle/>
          <a:p>
            <a:pPr marL="12700" marR="0" lvl="0" defTabSz="1219170" rtl="0" eaLnBrk="1" fontAlgn="auto" latinLnBrk="0" hangingPunct="1">
              <a:lnSpc>
                <a:spcPct val="100000"/>
              </a:lnSpc>
              <a:spcBef>
                <a:spcPts val="533"/>
              </a:spcBef>
              <a:spcAft>
                <a:spcPts val="1067"/>
              </a:spcAft>
              <a:buClrTx/>
              <a:buSzTx/>
              <a:tabLst/>
              <a:defRPr/>
            </a:pPr>
            <a:r>
              <a:rPr kumimoji="0" lang="fr-FR" sz="1500" b="1" i="0" u="none" strike="noStrike" kern="1200" cap="none" spc="0" normalizeH="0" baseline="0" noProof="0" dirty="0">
                <a:ln>
                  <a:noFill/>
                </a:ln>
                <a:solidFill>
                  <a:srgbClr val="000000"/>
                </a:solidFill>
                <a:effectLst/>
                <a:uLnTx/>
                <a:uFillTx/>
                <a:latin typeface="Marianne" charset="0"/>
              </a:rPr>
              <a:t>Je suis jeune enseignant </a:t>
            </a:r>
            <a:r>
              <a:rPr kumimoji="0" lang="fr-FR" sz="1500" b="0" i="0" u="none" strike="noStrike" kern="1200" cap="none" spc="0" normalizeH="0" baseline="0" noProof="0" dirty="0">
                <a:ln>
                  <a:noFill/>
                </a:ln>
                <a:solidFill>
                  <a:srgbClr val="000000"/>
                </a:solidFill>
                <a:effectLst/>
                <a:uLnTx/>
                <a:uFillTx/>
                <a:latin typeface="Marianne" charset="0"/>
              </a:rPr>
              <a:t>et on me dit que le </a:t>
            </a:r>
            <a:r>
              <a:rPr kumimoji="0" lang="fr-FR" sz="1500" b="1" i="0" u="none" strike="noStrike" kern="1200" cap="none" spc="0" normalizeH="0" baseline="0" noProof="0" dirty="0">
                <a:ln>
                  <a:noFill/>
                </a:ln>
                <a:solidFill>
                  <a:srgbClr val="000000"/>
                </a:solidFill>
                <a:effectLst/>
                <a:uLnTx/>
                <a:uFillTx/>
                <a:latin typeface="Marianne" charset="0"/>
              </a:rPr>
              <a:t>premier passage de grade </a:t>
            </a:r>
            <a:r>
              <a:rPr kumimoji="0" lang="fr-FR" sz="1500" b="0" i="0" u="none" strike="noStrike" kern="1200" cap="none" spc="0" normalizeH="0" baseline="0" noProof="0" dirty="0">
                <a:ln>
                  <a:noFill/>
                </a:ln>
                <a:solidFill>
                  <a:srgbClr val="000000"/>
                </a:solidFill>
                <a:effectLst/>
                <a:uLnTx/>
                <a:uFillTx/>
                <a:latin typeface="Marianne" charset="0"/>
              </a:rPr>
              <a:t>auquel je peux prétendre, ce sera dans 20 ans. </a:t>
            </a:r>
          </a:p>
        </p:txBody>
      </p:sp>
      <p:sp>
        <p:nvSpPr>
          <p:cNvPr id="6" name="Bulle narrative : ronde 5">
            <a:extLst>
              <a:ext uri="{FF2B5EF4-FFF2-40B4-BE49-F238E27FC236}">
                <a16:creationId xmlns:a16="http://schemas.microsoft.com/office/drawing/2014/main" id="{660E847C-1879-4A3E-A969-167577E081D8}"/>
              </a:ext>
            </a:extLst>
          </p:cNvPr>
          <p:cNvSpPr/>
          <p:nvPr/>
        </p:nvSpPr>
        <p:spPr>
          <a:xfrm>
            <a:off x="8352597" y="1615154"/>
            <a:ext cx="3312465" cy="3087396"/>
          </a:xfrm>
          <a:prstGeom prst="wedgeEllipseCallout">
            <a:avLst>
              <a:gd name="adj1" fmla="val 62706"/>
              <a:gd name="adj2" fmla="val -42445"/>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algn="ctr" defTabSz="1219170" rtl="0" eaLnBrk="1" fontAlgn="auto" latinLnBrk="0" hangingPunct="1">
              <a:lnSpc>
                <a:spcPct val="100000"/>
              </a:lnSpc>
              <a:buClrTx/>
              <a:buSzTx/>
              <a:tabLst/>
              <a:defRPr/>
            </a:pPr>
            <a:r>
              <a:rPr kumimoji="0" lang="fr-FR" sz="1500" b="1" i="0" u="none" strike="noStrike" kern="1200" cap="none" spc="0" normalizeH="0" baseline="0" noProof="0" dirty="0">
                <a:ln>
                  <a:noFill/>
                </a:ln>
                <a:solidFill>
                  <a:srgbClr val="000000"/>
                </a:solidFill>
                <a:effectLst/>
                <a:uLnTx/>
                <a:uFillTx/>
                <a:latin typeface="Marianne" charset="0"/>
              </a:rPr>
              <a:t>Je suis maire d’une commune rurale : </a:t>
            </a:r>
          </a:p>
          <a:p>
            <a:pPr marR="0" lvl="0" algn="ctr" defTabSz="1219170" rtl="0" eaLnBrk="1" fontAlgn="auto" latinLnBrk="0" hangingPunct="1">
              <a:lnSpc>
                <a:spcPct val="100000"/>
              </a:lnSpc>
              <a:buClrTx/>
              <a:buSzTx/>
              <a:tabLst/>
              <a:defRPr/>
            </a:pPr>
            <a:r>
              <a:rPr kumimoji="0" lang="fr-FR" sz="1500" b="0" i="0" u="none" strike="noStrike" kern="1200" cap="none" spc="0" normalizeH="0" baseline="0" noProof="0" dirty="0">
                <a:ln>
                  <a:noFill/>
                </a:ln>
                <a:solidFill>
                  <a:srgbClr val="000000"/>
                </a:solidFill>
                <a:effectLst/>
                <a:uLnTx/>
                <a:uFillTx/>
                <a:latin typeface="Marianne" charset="0"/>
              </a:rPr>
              <a:t>pour promouvoir un agent investi et talentueux, on m’explique que je dois d’abord recruter 2 agents extérieurs à ma commune, en raison de </a:t>
            </a:r>
            <a:r>
              <a:rPr kumimoji="0" lang="fr-FR" sz="1500" b="1" i="0" u="none" strike="noStrike" kern="1200" cap="none" spc="0" normalizeH="0" baseline="0" noProof="0" dirty="0">
                <a:ln>
                  <a:noFill/>
                </a:ln>
                <a:solidFill>
                  <a:srgbClr val="000000"/>
                </a:solidFill>
                <a:effectLst/>
                <a:uLnTx/>
                <a:uFillTx/>
                <a:latin typeface="Marianne" charset="0"/>
              </a:rPr>
              <a:t>quotas de promotion nationaux</a:t>
            </a:r>
          </a:p>
        </p:txBody>
      </p:sp>
      <p:sp>
        <p:nvSpPr>
          <p:cNvPr id="14" name="Bulle narrative : ronde 13">
            <a:extLst>
              <a:ext uri="{FF2B5EF4-FFF2-40B4-BE49-F238E27FC236}">
                <a16:creationId xmlns:a16="http://schemas.microsoft.com/office/drawing/2014/main" id="{869BA9EA-90AF-4B49-8E22-4373B2EDD066}"/>
              </a:ext>
            </a:extLst>
          </p:cNvPr>
          <p:cNvSpPr/>
          <p:nvPr/>
        </p:nvSpPr>
        <p:spPr>
          <a:xfrm>
            <a:off x="4352550" y="4145685"/>
            <a:ext cx="3390593" cy="2641245"/>
          </a:xfrm>
          <a:prstGeom prst="wedgeEllipseCallout">
            <a:avLst>
              <a:gd name="adj1" fmla="val -52016"/>
              <a:gd name="adj2" fmla="val 38699"/>
            </a:avLst>
          </a:prstGeom>
          <a:solidFill>
            <a:schemeClr val="accent3">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algn="ctr" defTabSz="1219170" rtl="0" eaLnBrk="1" fontAlgn="auto" latinLnBrk="0" hangingPunct="1">
              <a:lnSpc>
                <a:spcPct val="100000"/>
              </a:lnSpc>
              <a:buClrTx/>
              <a:buSzTx/>
              <a:tabLst/>
              <a:defRPr/>
            </a:pPr>
            <a:r>
              <a:rPr kumimoji="0" lang="fr-FR" sz="1500" b="1" i="0" u="none" strike="noStrike" kern="1200" cap="none" spc="0" normalizeH="0" baseline="0" noProof="0" dirty="0">
                <a:ln>
                  <a:noFill/>
                </a:ln>
                <a:solidFill>
                  <a:srgbClr val="000000"/>
                </a:solidFill>
                <a:effectLst/>
                <a:uLnTx/>
                <a:uFillTx/>
                <a:latin typeface="Marianne" charset="0"/>
              </a:rPr>
              <a:t>Je suis dirigeante d’établissement public </a:t>
            </a:r>
            <a:r>
              <a:rPr kumimoji="0" lang="fr-FR" sz="1500" b="0" i="0" u="none" strike="noStrike" kern="1200" cap="none" spc="0" normalizeH="0" baseline="0" noProof="0" dirty="0">
                <a:ln>
                  <a:noFill/>
                </a:ln>
                <a:solidFill>
                  <a:srgbClr val="000000"/>
                </a:solidFill>
                <a:effectLst/>
                <a:uLnTx/>
                <a:uFillTx/>
                <a:latin typeface="Marianne" charset="0"/>
              </a:rPr>
              <a:t>et me sens démunie pour résoudre </a:t>
            </a:r>
            <a:r>
              <a:rPr kumimoji="0" lang="fr-FR" sz="1500" b="1" i="0" u="none" strike="noStrike" kern="1200" cap="none" spc="0" normalizeH="0" baseline="0" noProof="0" dirty="0">
                <a:ln>
                  <a:noFill/>
                </a:ln>
                <a:solidFill>
                  <a:srgbClr val="000000"/>
                </a:solidFill>
                <a:effectLst/>
                <a:uLnTx/>
                <a:uFillTx/>
                <a:latin typeface="Marianne" charset="0"/>
              </a:rPr>
              <a:t>une situation d’insuffisance professionnelle </a:t>
            </a:r>
            <a:r>
              <a:rPr kumimoji="0" lang="fr-FR" sz="1500" b="0" i="0" u="none" strike="noStrike" kern="1200" cap="none" spc="0" normalizeH="0" baseline="0" noProof="0" dirty="0">
                <a:ln>
                  <a:noFill/>
                </a:ln>
                <a:solidFill>
                  <a:srgbClr val="000000"/>
                </a:solidFill>
                <a:effectLst/>
                <a:uLnTx/>
                <a:uFillTx/>
                <a:latin typeface="Marianne" charset="0"/>
              </a:rPr>
              <a:t>qui a installé une ambiance délétère au sein des équipes</a:t>
            </a:r>
          </a:p>
        </p:txBody>
      </p:sp>
      <p:sp>
        <p:nvSpPr>
          <p:cNvPr id="16" name="ZoneTexte 15">
            <a:extLst>
              <a:ext uri="{FF2B5EF4-FFF2-40B4-BE49-F238E27FC236}">
                <a16:creationId xmlns:a16="http://schemas.microsoft.com/office/drawing/2014/main" id="{4B4EEC6F-677C-4CCB-80D1-F498DD3FE544}"/>
              </a:ext>
            </a:extLst>
          </p:cNvPr>
          <p:cNvSpPr txBox="1"/>
          <p:nvPr/>
        </p:nvSpPr>
        <p:spPr>
          <a:xfrm>
            <a:off x="301639" y="1782403"/>
            <a:ext cx="3885608" cy="1246495"/>
          </a:xfrm>
          <a:prstGeom prst="rect">
            <a:avLst/>
          </a:prstGeom>
          <a:noFill/>
        </p:spPr>
        <p:txBody>
          <a:bodyPr wrap="square">
            <a:spAutoFit/>
          </a:bodyPr>
          <a:lstStyle/>
          <a:p>
            <a:pPr marL="12700" marR="0" lvl="0" defTabSz="1219170" rtl="0" eaLnBrk="1" fontAlgn="auto" latinLnBrk="0" hangingPunct="1">
              <a:lnSpc>
                <a:spcPct val="100000"/>
              </a:lnSpc>
              <a:spcBef>
                <a:spcPts val="533"/>
              </a:spcBef>
              <a:spcAft>
                <a:spcPts val="1067"/>
              </a:spcAft>
              <a:buClrTx/>
              <a:buSzTx/>
              <a:tabLst/>
              <a:defRPr/>
            </a:pPr>
            <a:r>
              <a:rPr kumimoji="0" lang="fr-FR" sz="1500" b="0" i="0" u="none" strike="noStrike" kern="1200" cap="none" spc="0" normalizeH="0" baseline="0" noProof="0" dirty="0">
                <a:ln>
                  <a:noFill/>
                </a:ln>
                <a:solidFill>
                  <a:srgbClr val="000000"/>
                </a:solidFill>
                <a:effectLst/>
                <a:uLnTx/>
                <a:uFillTx/>
                <a:latin typeface="Marianne" charset="0"/>
              </a:rPr>
              <a:t>Dans mon service, tous les agents éligibles à une part de rémunération variable reçoivent en fait </a:t>
            </a:r>
            <a:r>
              <a:rPr kumimoji="0" lang="fr-FR" sz="1500" b="1" i="0" u="none" strike="noStrike" kern="1200" cap="none" spc="0" normalizeH="0" baseline="0" noProof="0" dirty="0">
                <a:ln>
                  <a:noFill/>
                </a:ln>
                <a:solidFill>
                  <a:srgbClr val="000000"/>
                </a:solidFill>
                <a:effectLst/>
                <a:uLnTx/>
                <a:uFillTx/>
                <a:latin typeface="Marianne" charset="0"/>
              </a:rPr>
              <a:t>le même montant, quel que soit leur niveau d’investissement pour le service public</a:t>
            </a:r>
            <a:r>
              <a:rPr kumimoji="0" lang="fr-FR" sz="1500" b="0" i="0" u="none" strike="noStrike" kern="1200" cap="none" spc="0" normalizeH="0" baseline="0" noProof="0" dirty="0">
                <a:ln>
                  <a:noFill/>
                </a:ln>
                <a:solidFill>
                  <a:srgbClr val="000000"/>
                </a:solidFill>
                <a:effectLst/>
                <a:uLnTx/>
                <a:uFillTx/>
                <a:latin typeface="Marianne" charset="0"/>
              </a:rPr>
              <a:t> </a:t>
            </a:r>
            <a:endParaRPr kumimoji="0" lang="fr-FR" sz="1500" b="1" i="0" u="none" strike="noStrike" kern="1200" cap="none" spc="0" normalizeH="0" baseline="0" noProof="0" dirty="0">
              <a:ln>
                <a:noFill/>
              </a:ln>
              <a:solidFill>
                <a:srgbClr val="000000"/>
              </a:solidFill>
              <a:effectLst/>
              <a:uLnTx/>
              <a:uFillTx/>
              <a:latin typeface="Marianne" charset="0"/>
            </a:endParaRPr>
          </a:p>
        </p:txBody>
      </p:sp>
      <p:sp>
        <p:nvSpPr>
          <p:cNvPr id="17" name="ZoneTexte 16">
            <a:extLst>
              <a:ext uri="{FF2B5EF4-FFF2-40B4-BE49-F238E27FC236}">
                <a16:creationId xmlns:a16="http://schemas.microsoft.com/office/drawing/2014/main" id="{5028C4C6-1895-4A3D-9E42-FD7A5ED43104}"/>
              </a:ext>
            </a:extLst>
          </p:cNvPr>
          <p:cNvSpPr txBox="1"/>
          <p:nvPr/>
        </p:nvSpPr>
        <p:spPr>
          <a:xfrm>
            <a:off x="-238125" y="1507985"/>
            <a:ext cx="793712" cy="923330"/>
          </a:xfrm>
          <a:prstGeom prst="rect">
            <a:avLst/>
          </a:prstGeom>
          <a:noFill/>
        </p:spPr>
        <p:txBody>
          <a:bodyPr wrap="square" rtlCol="0">
            <a:spAutoFit/>
          </a:bodyPr>
          <a:lstStyle/>
          <a:p>
            <a:r>
              <a:rPr lang="fr-FR" sz="5400" b="1" dirty="0"/>
              <a:t> “</a:t>
            </a:r>
          </a:p>
        </p:txBody>
      </p:sp>
      <p:sp>
        <p:nvSpPr>
          <p:cNvPr id="18" name="ZoneTexte 17">
            <a:extLst>
              <a:ext uri="{FF2B5EF4-FFF2-40B4-BE49-F238E27FC236}">
                <a16:creationId xmlns:a16="http://schemas.microsoft.com/office/drawing/2014/main" id="{E6C9B10F-4B3C-4ED5-882C-EF5113394B21}"/>
              </a:ext>
            </a:extLst>
          </p:cNvPr>
          <p:cNvSpPr txBox="1"/>
          <p:nvPr/>
        </p:nvSpPr>
        <p:spPr>
          <a:xfrm>
            <a:off x="3818988" y="2439333"/>
            <a:ext cx="793712" cy="923330"/>
          </a:xfrm>
          <a:prstGeom prst="rect">
            <a:avLst/>
          </a:prstGeom>
          <a:noFill/>
        </p:spPr>
        <p:txBody>
          <a:bodyPr wrap="square" rtlCol="0">
            <a:spAutoFit/>
          </a:bodyPr>
          <a:lstStyle/>
          <a:p>
            <a:r>
              <a:rPr lang="fr-FR" dirty="0"/>
              <a:t> </a:t>
            </a:r>
            <a:r>
              <a:rPr lang="fr-FR" sz="5400" b="1" dirty="0"/>
              <a:t>”</a:t>
            </a:r>
          </a:p>
        </p:txBody>
      </p:sp>
      <p:sp>
        <p:nvSpPr>
          <p:cNvPr id="19" name="ZoneTexte 18">
            <a:extLst>
              <a:ext uri="{FF2B5EF4-FFF2-40B4-BE49-F238E27FC236}">
                <a16:creationId xmlns:a16="http://schemas.microsoft.com/office/drawing/2014/main" id="{EAA013EF-DA6E-480A-AD56-AE28C28DCB18}"/>
              </a:ext>
            </a:extLst>
          </p:cNvPr>
          <p:cNvSpPr txBox="1"/>
          <p:nvPr/>
        </p:nvSpPr>
        <p:spPr>
          <a:xfrm>
            <a:off x="7995532" y="4615637"/>
            <a:ext cx="793712" cy="923330"/>
          </a:xfrm>
          <a:prstGeom prst="rect">
            <a:avLst/>
          </a:prstGeom>
          <a:noFill/>
        </p:spPr>
        <p:txBody>
          <a:bodyPr wrap="square" rtlCol="0">
            <a:spAutoFit/>
          </a:bodyPr>
          <a:lstStyle/>
          <a:p>
            <a:r>
              <a:rPr lang="fr-FR" sz="5400" b="1" dirty="0"/>
              <a:t> “</a:t>
            </a:r>
          </a:p>
        </p:txBody>
      </p:sp>
      <p:sp>
        <p:nvSpPr>
          <p:cNvPr id="20" name="ZoneTexte 19">
            <a:extLst>
              <a:ext uri="{FF2B5EF4-FFF2-40B4-BE49-F238E27FC236}">
                <a16:creationId xmlns:a16="http://schemas.microsoft.com/office/drawing/2014/main" id="{769BECFB-9804-4426-807F-BE521C5CCD22}"/>
              </a:ext>
            </a:extLst>
          </p:cNvPr>
          <p:cNvSpPr txBox="1"/>
          <p:nvPr/>
        </p:nvSpPr>
        <p:spPr>
          <a:xfrm>
            <a:off x="11081198" y="5518975"/>
            <a:ext cx="793712" cy="923330"/>
          </a:xfrm>
          <a:prstGeom prst="rect">
            <a:avLst/>
          </a:prstGeom>
          <a:noFill/>
        </p:spPr>
        <p:txBody>
          <a:bodyPr wrap="square" rtlCol="0">
            <a:spAutoFit/>
          </a:bodyPr>
          <a:lstStyle/>
          <a:p>
            <a:r>
              <a:rPr lang="fr-FR" dirty="0"/>
              <a:t> </a:t>
            </a:r>
            <a:r>
              <a:rPr lang="fr-FR" sz="5400" b="1" dirty="0"/>
              <a:t>”</a:t>
            </a:r>
          </a:p>
        </p:txBody>
      </p:sp>
    </p:spTree>
    <p:extLst>
      <p:ext uri="{BB962C8B-B14F-4D97-AF65-F5344CB8AC3E}">
        <p14:creationId xmlns:p14="http://schemas.microsoft.com/office/powerpoint/2010/main" val="2248831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5</a:t>
            </a:fld>
            <a:endParaRPr lang="fr-FR" dirty="0"/>
          </a:p>
        </p:txBody>
      </p:sp>
      <p:graphicFrame>
        <p:nvGraphicFramePr>
          <p:cNvPr id="8" name="Diagramme 7">
            <a:extLst>
              <a:ext uri="{FF2B5EF4-FFF2-40B4-BE49-F238E27FC236}">
                <a16:creationId xmlns:a16="http://schemas.microsoft.com/office/drawing/2014/main" id="{25F60ED3-5394-E5F2-2EF5-7A7337F6A409}"/>
              </a:ext>
            </a:extLst>
          </p:cNvPr>
          <p:cNvGraphicFramePr/>
          <p:nvPr>
            <p:extLst>
              <p:ext uri="{D42A27DB-BD31-4B8C-83A1-F6EECF244321}">
                <p14:modId xmlns:p14="http://schemas.microsoft.com/office/powerpoint/2010/main" val="3480409465"/>
              </p:ext>
            </p:extLst>
          </p:nvPr>
        </p:nvGraphicFramePr>
        <p:xfrm>
          <a:off x="401581" y="1630390"/>
          <a:ext cx="11304913" cy="45836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1">
            <a:extLst>
              <a:ext uri="{FF2B5EF4-FFF2-40B4-BE49-F238E27FC236}">
                <a16:creationId xmlns:a16="http://schemas.microsoft.com/office/drawing/2014/main" id="{19C67EFC-3C73-4991-9F7B-1D94C43B6F7A}"/>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lang="fr-FR" altLang="fr-FR" sz="2700" dirty="0"/>
              <a:t>Les enseignements de la consultation Fonction publique +</a:t>
            </a:r>
          </a:p>
          <a:p>
            <a:pPr algn="ctr"/>
            <a:r>
              <a:rPr lang="fr-FR" altLang="fr-FR" sz="2700" dirty="0"/>
              <a:t>Juin – septembre 2023</a:t>
            </a:r>
          </a:p>
        </p:txBody>
      </p:sp>
    </p:spTree>
    <p:extLst>
      <p:ext uri="{BB962C8B-B14F-4D97-AF65-F5344CB8AC3E}">
        <p14:creationId xmlns:p14="http://schemas.microsoft.com/office/powerpoint/2010/main" val="1523630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6</a:t>
            </a:fld>
            <a:endParaRPr lang="fr-FR" dirty="0"/>
          </a:p>
        </p:txBody>
      </p:sp>
      <p:sp>
        <p:nvSpPr>
          <p:cNvPr id="7" name="Espace réservé du texte 3"/>
          <p:cNvSpPr>
            <a:spLocks noGrp="1"/>
          </p:cNvSpPr>
          <p:nvPr>
            <p:ph type="body" sz="quarter" idx="13"/>
          </p:nvPr>
        </p:nvSpPr>
        <p:spPr>
          <a:xfrm>
            <a:off x="431801" y="1891196"/>
            <a:ext cx="11233150" cy="4070683"/>
          </a:xfrm>
          <a:noFill/>
        </p:spPr>
        <p:txBody>
          <a:bodyPr/>
          <a:lstStyle/>
          <a:p>
            <a:pPr marL="342900" lvl="0" indent="-342900" algn="just">
              <a:spcBef>
                <a:spcPts val="0"/>
              </a:spcBef>
              <a:spcAft>
                <a:spcPts val="0"/>
              </a:spcAft>
              <a:buFont typeface="Arial" panose="020B0604020202020204" pitchFamily="34" charset="0"/>
              <a:buChar char="•"/>
              <a:defRPr/>
            </a:pPr>
            <a:r>
              <a:rPr lang="fr-FR" dirty="0" err="1">
                <a:solidFill>
                  <a:srgbClr val="000000"/>
                </a:solidFill>
              </a:rPr>
              <a:t>Ac</a:t>
            </a:r>
            <a:r>
              <a:rPr kumimoji="0" lang="fr-FR" sz="2000" b="1" i="0" u="none" strike="noStrike" kern="1200" cap="none" spc="0" normalizeH="0" baseline="0" noProof="0" dirty="0">
                <a:ln>
                  <a:noFill/>
                </a:ln>
                <a:solidFill>
                  <a:srgbClr val="000000"/>
                </a:solidFill>
                <a:effectLst/>
                <a:uLnTx/>
                <a:uFillTx/>
                <a:latin typeface="Marianne" charset="0"/>
              </a:rPr>
              <a:t>croître la qualité </a:t>
            </a:r>
            <a:r>
              <a:rPr kumimoji="0" lang="fr-FR" sz="2000" b="1" i="0" strike="noStrike" kern="1200" cap="none" spc="0" normalizeH="0" baseline="0" noProof="0" dirty="0">
                <a:ln>
                  <a:noFill/>
                </a:ln>
                <a:solidFill>
                  <a:srgbClr val="000000"/>
                </a:solidFill>
                <a:effectLst/>
                <a:uLnTx/>
                <a:uFillTx/>
                <a:latin typeface="Marianne" charset="0"/>
              </a:rPr>
              <a:t>du</a:t>
            </a:r>
            <a:r>
              <a:rPr kumimoji="0" lang="fr-FR" sz="2000" b="1" i="0" strike="noStrike" kern="1200" cap="none" spc="0" normalizeH="0" baseline="0" noProof="0" dirty="0">
                <a:ln>
                  <a:noFill/>
                </a:ln>
                <a:solidFill>
                  <a:srgbClr val="000000"/>
                </a:solidFill>
                <a:uLnTx/>
                <a:uFillTx/>
                <a:latin typeface="Marianne" charset="0"/>
              </a:rPr>
              <a:t> service rendu aux usagers</a:t>
            </a:r>
            <a:r>
              <a:rPr kumimoji="0" lang="fr-FR" sz="2000" b="1" i="0" strike="noStrike" kern="1200" cap="none" spc="0" normalizeH="0" baseline="0" noProof="0" dirty="0">
                <a:ln>
                  <a:noFill/>
                </a:ln>
                <a:solidFill>
                  <a:srgbClr val="000000"/>
                </a:solidFill>
                <a:effectLst/>
                <a:uLnTx/>
                <a:uFillTx/>
                <a:latin typeface="Marianne" charset="0"/>
              </a:rPr>
              <a:t>,</a:t>
            </a:r>
            <a:r>
              <a:rPr kumimoji="0" lang="fr-FR" sz="2000" b="1" i="0" u="none" strike="noStrike" kern="1200" cap="none" spc="0" normalizeH="0" baseline="0" noProof="0" dirty="0">
                <a:ln>
                  <a:noFill/>
                </a:ln>
                <a:solidFill>
                  <a:srgbClr val="000000"/>
                </a:solidFill>
                <a:effectLst/>
                <a:uLnTx/>
                <a:uFillTx/>
                <a:latin typeface="Marianne" charset="0"/>
              </a:rPr>
              <a:t> grâce à une gestion des ressources humaines dans la fonction </a:t>
            </a:r>
            <a:r>
              <a:rPr lang="fr-FR" dirty="0">
                <a:solidFill>
                  <a:srgbClr val="000000"/>
                </a:solidFill>
              </a:rPr>
              <a:t>publique qui </a:t>
            </a:r>
            <a:r>
              <a:rPr kumimoji="0" lang="fr-FR" sz="2000" b="0" i="0" u="none" strike="noStrike" kern="1200" cap="none" spc="0" normalizeH="0" baseline="0" noProof="0" dirty="0">
                <a:ln>
                  <a:noFill/>
                </a:ln>
                <a:solidFill>
                  <a:srgbClr val="000000"/>
                </a:solidFill>
                <a:effectLst/>
                <a:uLnTx/>
                <a:uFillTx/>
                <a:latin typeface="Marianne" charset="0"/>
              </a:rPr>
              <a:t>:</a:t>
            </a:r>
            <a:endParaRPr kumimoji="0" lang="fr-FR" sz="2000" b="1" i="0" u="none" strike="noStrike" kern="1200" cap="none" spc="0" normalizeH="0" baseline="0" noProof="0" dirty="0">
              <a:ln>
                <a:noFill/>
              </a:ln>
              <a:solidFill>
                <a:srgbClr val="000000"/>
              </a:solidFill>
              <a:effectLst/>
              <a:uLnTx/>
              <a:uFillTx/>
              <a:latin typeface="Marianne" charset="0"/>
            </a:endParaRPr>
          </a:p>
          <a:p>
            <a:pPr marL="525744" marR="0" lvl="1" indent="-285750" algn="just" defTabSz="1219170" rtl="0" eaLnBrk="1" fontAlgn="auto" latinLnBrk="0" hangingPunct="1">
              <a:lnSpc>
                <a:spcPct val="100000"/>
              </a:lnSpc>
              <a:spcBef>
                <a:spcPts val="0"/>
              </a:spcBef>
              <a:spcAft>
                <a:spcPts val="0"/>
              </a:spcAft>
              <a:buClrTx/>
              <a:buSzPct val="100000"/>
              <a:buFont typeface="Courier New" panose="02070309020205020404" pitchFamily="49" charset="0"/>
              <a:buChar char="o"/>
              <a:tabLst/>
              <a:defRPr/>
            </a:pPr>
            <a:endParaRPr kumimoji="0" lang="fr-FR" sz="1700" b="1" i="0" u="none" strike="noStrike" kern="1200" cap="none" spc="0" normalizeH="0" baseline="0" noProof="0" dirty="0">
              <a:ln>
                <a:noFill/>
              </a:ln>
              <a:solidFill>
                <a:srgbClr val="000000"/>
              </a:solidFill>
              <a:effectLst/>
              <a:uLnTx/>
              <a:uFillTx/>
              <a:latin typeface="Marianne" charset="0"/>
            </a:endParaRPr>
          </a:p>
          <a:p>
            <a:pPr marL="252000" lvl="1" indent="0" algn="just">
              <a:spcBef>
                <a:spcPts val="0"/>
              </a:spcBef>
              <a:spcAft>
                <a:spcPts val="0"/>
              </a:spcAft>
              <a:buNone/>
              <a:defRPr/>
            </a:pPr>
            <a:r>
              <a:rPr kumimoji="0" lang="fr-FR" sz="1700" b="1" i="0" u="none" strike="noStrike" kern="1200" cap="none" spc="0" normalizeH="0" baseline="0" noProof="0" dirty="0">
                <a:ln>
                  <a:noFill/>
                </a:ln>
                <a:solidFill>
                  <a:srgbClr val="000000"/>
                </a:solidFill>
                <a:effectLst/>
                <a:uLnTx/>
                <a:uFillTx/>
                <a:latin typeface="Marianne" charset="0"/>
              </a:rPr>
              <a:t>	Réaffirme la confiance de la Nation envers ses agents publics et fasse plus confiance aux 	acteurs du terrain</a:t>
            </a:r>
            <a:r>
              <a:rPr kumimoji="0" lang="fr-FR" sz="1700" b="0" i="0" u="none" strike="noStrike" kern="1200" cap="none" spc="0" normalizeH="0" baseline="0" noProof="0" dirty="0">
                <a:ln>
                  <a:noFill/>
                </a:ln>
                <a:solidFill>
                  <a:srgbClr val="000000"/>
                </a:solidFill>
                <a:effectLst/>
                <a:uLnTx/>
                <a:uFillTx/>
                <a:latin typeface="Marianne" charset="0"/>
              </a:rPr>
              <a:t>, en responsabilisant les managers et en favorisant l’initiative</a:t>
            </a:r>
          </a:p>
          <a:p>
            <a:pPr marL="239994" marR="0" lvl="1" indent="0" algn="just" defTabSz="1219170" rtl="0" eaLnBrk="1" fontAlgn="auto" latinLnBrk="0" hangingPunct="1">
              <a:lnSpc>
                <a:spcPct val="100000"/>
              </a:lnSpc>
              <a:spcBef>
                <a:spcPts val="0"/>
              </a:spcBef>
              <a:spcAft>
                <a:spcPts val="0"/>
              </a:spcAft>
              <a:buClrTx/>
              <a:buSzPct val="100000"/>
              <a:buNone/>
              <a:tabLst/>
              <a:defRPr/>
            </a:pPr>
            <a:endParaRPr kumimoji="0" lang="fr-FR" sz="1700" b="0" i="0" u="none" strike="noStrike" kern="1200" cap="none" spc="0" normalizeH="0" baseline="0" noProof="0" dirty="0">
              <a:ln>
                <a:noFill/>
              </a:ln>
              <a:solidFill>
                <a:srgbClr val="000000"/>
              </a:solidFill>
              <a:effectLst/>
              <a:uLnTx/>
              <a:uFillTx/>
              <a:latin typeface="Marianne" charset="0"/>
            </a:endParaRPr>
          </a:p>
          <a:p>
            <a:pPr marL="239994" marR="0" lvl="1" indent="0" algn="just" defTabSz="1219170" rtl="0" eaLnBrk="1" fontAlgn="auto" latinLnBrk="0" hangingPunct="1">
              <a:lnSpc>
                <a:spcPct val="100000"/>
              </a:lnSpc>
              <a:spcBef>
                <a:spcPts val="0"/>
              </a:spcBef>
              <a:spcAft>
                <a:spcPts val="0"/>
              </a:spcAft>
              <a:buClrTx/>
              <a:buSzPct val="100000"/>
              <a:buNone/>
              <a:tabLst/>
              <a:defRPr/>
            </a:pPr>
            <a:r>
              <a:rPr lang="fr-FR" sz="1700" b="1" dirty="0">
                <a:solidFill>
                  <a:srgbClr val="000000"/>
                </a:solidFill>
              </a:rPr>
              <a:t>	Valorise l’</a:t>
            </a:r>
            <a:r>
              <a:rPr kumimoji="0" lang="fr-FR" sz="1700" b="1" i="0" u="none" strike="noStrike" kern="1200" cap="none" spc="0" normalizeH="0" baseline="0" noProof="0" dirty="0">
                <a:ln>
                  <a:noFill/>
                </a:ln>
                <a:solidFill>
                  <a:srgbClr val="000000"/>
                </a:solidFill>
                <a:effectLst/>
                <a:uLnTx/>
                <a:uFillTx/>
                <a:latin typeface="Marianne" charset="0"/>
              </a:rPr>
              <a:t>engagement attendu des agents </a:t>
            </a:r>
            <a:r>
              <a:rPr kumimoji="0" lang="fr-FR" sz="1700" b="0" i="0" u="none" strike="noStrike" kern="1200" cap="none" spc="0" normalizeH="0" baseline="0" noProof="0" dirty="0">
                <a:ln>
                  <a:noFill/>
                </a:ln>
                <a:solidFill>
                  <a:srgbClr val="000000"/>
                </a:solidFill>
                <a:effectLst/>
                <a:uLnTx/>
                <a:uFillTx/>
                <a:latin typeface="Marianne" charset="0"/>
              </a:rPr>
              <a:t>et permette aux managers de mieux reconnaître le 	mérite, facilite la mobilité, mette les compétences au cœur du parcours des agents.</a:t>
            </a:r>
          </a:p>
          <a:p>
            <a:pPr marL="525744" marR="0" lvl="1" indent="-285750" algn="just" defTabSz="1219170" rtl="0" eaLnBrk="1" fontAlgn="auto" latinLnBrk="0" hangingPunct="1">
              <a:lnSpc>
                <a:spcPct val="100000"/>
              </a:lnSpc>
              <a:spcBef>
                <a:spcPts val="0"/>
              </a:spcBef>
              <a:spcAft>
                <a:spcPts val="0"/>
              </a:spcAft>
              <a:buClrTx/>
              <a:buSzPct val="100000"/>
              <a:buFont typeface="Courier New" panose="02070309020205020404" pitchFamily="49" charset="0"/>
              <a:buChar char="o"/>
              <a:tabLst/>
              <a:defRPr/>
            </a:pPr>
            <a:endParaRPr kumimoji="0" lang="fr-FR" sz="1700" b="0" i="0" u="none" strike="noStrike" kern="1200" cap="none" spc="0" normalizeH="0" baseline="0" noProof="0" dirty="0">
              <a:ln>
                <a:noFill/>
              </a:ln>
              <a:solidFill>
                <a:srgbClr val="000000"/>
              </a:solidFill>
              <a:effectLst/>
              <a:uLnTx/>
              <a:uFillTx/>
              <a:latin typeface="Marianne" charset="0"/>
            </a:endParaRPr>
          </a:p>
          <a:p>
            <a:pPr marL="239994" marR="0" lvl="1" indent="0" algn="just" defTabSz="1219170" rtl="0" eaLnBrk="1" fontAlgn="auto" latinLnBrk="0" hangingPunct="1">
              <a:lnSpc>
                <a:spcPct val="100000"/>
              </a:lnSpc>
              <a:spcBef>
                <a:spcPts val="0"/>
              </a:spcBef>
              <a:spcAft>
                <a:spcPts val="0"/>
              </a:spcAft>
              <a:buClrTx/>
              <a:buSzPct val="100000"/>
              <a:buNone/>
              <a:tabLst/>
              <a:defRPr/>
            </a:pPr>
            <a:endParaRPr lang="fr-FR" sz="1700" b="1" dirty="0">
              <a:solidFill>
                <a:srgbClr val="000000"/>
              </a:solidFill>
            </a:endParaRPr>
          </a:p>
          <a:p>
            <a:pPr marL="342900" indent="-342900" algn="just">
              <a:spcBef>
                <a:spcPts val="0"/>
              </a:spcBef>
              <a:spcAft>
                <a:spcPts val="0"/>
              </a:spcAft>
              <a:buFont typeface="Arial" panose="020B0604020202020204" pitchFamily="34" charset="0"/>
              <a:buChar char="•"/>
              <a:defRPr/>
            </a:pPr>
            <a:r>
              <a:rPr lang="fr-FR" dirty="0">
                <a:solidFill>
                  <a:srgbClr val="000000"/>
                </a:solidFill>
              </a:rPr>
              <a:t>Renforcer l’attractivité de la fonction publique, </a:t>
            </a:r>
            <a:r>
              <a:rPr lang="fr-FR" b="0" dirty="0">
                <a:solidFill>
                  <a:srgbClr val="000000"/>
                </a:solidFill>
              </a:rPr>
              <a:t>pour inverser la tendance et fidéliser les agents du service public.</a:t>
            </a:r>
          </a:p>
          <a:p>
            <a:pPr marL="342900" indent="-342900" algn="just">
              <a:spcBef>
                <a:spcPts val="0"/>
              </a:spcBef>
              <a:spcAft>
                <a:spcPts val="0"/>
              </a:spcAft>
              <a:buFont typeface="Arial" panose="020B0604020202020204" pitchFamily="34" charset="0"/>
              <a:buChar char="•"/>
              <a:defRPr/>
            </a:pPr>
            <a:endParaRPr lang="fr-FR" dirty="0">
              <a:solidFill>
                <a:srgbClr val="000000"/>
              </a:solidFill>
            </a:endParaRPr>
          </a:p>
          <a:p>
            <a:pPr marL="342900" indent="-342900" algn="just">
              <a:spcBef>
                <a:spcPts val="0"/>
              </a:spcBef>
              <a:spcAft>
                <a:spcPts val="0"/>
              </a:spcAft>
              <a:buFont typeface="Arial" panose="020B0604020202020204" pitchFamily="34" charset="0"/>
              <a:buChar char="•"/>
              <a:defRPr/>
            </a:pPr>
            <a:endParaRPr lang="fr-FR" dirty="0">
              <a:solidFill>
                <a:srgbClr val="000000"/>
              </a:solidFill>
            </a:endParaRPr>
          </a:p>
          <a:p>
            <a:pPr marL="342900" indent="-342900" algn="just">
              <a:spcBef>
                <a:spcPts val="0"/>
              </a:spcBef>
              <a:spcAft>
                <a:spcPts val="0"/>
              </a:spcAft>
              <a:buFont typeface="Arial" panose="020B0604020202020204" pitchFamily="34" charset="0"/>
              <a:buChar char="•"/>
              <a:defRPr/>
            </a:pPr>
            <a:endParaRPr lang="fr-FR" dirty="0">
              <a:solidFill>
                <a:srgbClr val="000000"/>
              </a:solidFill>
            </a:endParaRPr>
          </a:p>
          <a:p>
            <a:pPr marL="525744" marR="0" lvl="1" indent="-285750" algn="just" defTabSz="1219170" rtl="0" eaLnBrk="1" fontAlgn="auto" latinLnBrk="0" hangingPunct="1">
              <a:lnSpc>
                <a:spcPct val="100000"/>
              </a:lnSpc>
              <a:spcBef>
                <a:spcPts val="0"/>
              </a:spcBef>
              <a:spcAft>
                <a:spcPts val="0"/>
              </a:spcAft>
              <a:buClrTx/>
              <a:buSzPct val="100000"/>
              <a:buFont typeface="Courier New" panose="02070309020205020404" pitchFamily="49" charset="0"/>
              <a:buChar char="o"/>
              <a:tabLst/>
              <a:defRPr/>
            </a:pPr>
            <a:endParaRPr kumimoji="0" lang="fr-FR" sz="1700" b="1" i="0" u="none" strike="noStrike" kern="1200" cap="none" spc="0" normalizeH="0" baseline="0" noProof="0" dirty="0">
              <a:ln>
                <a:noFill/>
              </a:ln>
              <a:solidFill>
                <a:srgbClr val="000000"/>
              </a:solidFill>
              <a:effectLst/>
              <a:uLnTx/>
              <a:uFillTx/>
              <a:latin typeface="Marianne" charset="0"/>
            </a:endParaRPr>
          </a:p>
          <a:p>
            <a:pPr marL="239994" marR="0" lvl="1" indent="0" algn="just" defTabSz="1219170" rtl="0" eaLnBrk="1" fontAlgn="auto" latinLnBrk="0" hangingPunct="1">
              <a:lnSpc>
                <a:spcPct val="100000"/>
              </a:lnSpc>
              <a:spcBef>
                <a:spcPts val="0"/>
              </a:spcBef>
              <a:spcAft>
                <a:spcPts val="0"/>
              </a:spcAft>
              <a:buClrTx/>
              <a:buSzPct val="100000"/>
              <a:buNone/>
              <a:tabLst/>
              <a:defRPr/>
            </a:pPr>
            <a:endParaRPr kumimoji="0" lang="fr-FR" sz="1700" b="1" i="0" u="none" strike="noStrike" kern="1200" cap="none" spc="0" normalizeH="0" baseline="0" noProof="0" dirty="0">
              <a:ln>
                <a:noFill/>
              </a:ln>
              <a:solidFill>
                <a:srgbClr val="000000"/>
              </a:solidFill>
              <a:effectLst/>
              <a:uLnTx/>
              <a:uFillTx/>
              <a:latin typeface="Marianne" charset="0"/>
            </a:endParaRPr>
          </a:p>
          <a:p>
            <a:pPr marL="525744" marR="0" lvl="1" indent="-285750" algn="just" defTabSz="1219170" rtl="0" eaLnBrk="1" fontAlgn="auto" latinLnBrk="0" hangingPunct="1">
              <a:lnSpc>
                <a:spcPct val="100000"/>
              </a:lnSpc>
              <a:spcBef>
                <a:spcPts val="0"/>
              </a:spcBef>
              <a:spcAft>
                <a:spcPts val="0"/>
              </a:spcAft>
              <a:buClrTx/>
              <a:buSzPct val="100000"/>
              <a:buFont typeface="Courier New" panose="02070309020205020404" pitchFamily="49" charset="0"/>
              <a:buChar char="o"/>
              <a:tabLst/>
              <a:defRPr/>
            </a:pPr>
            <a:endParaRPr kumimoji="0" lang="fr-FR" sz="1733" b="0" i="0" u="none" strike="noStrike" kern="1200" cap="none" spc="0" normalizeH="0" baseline="0" noProof="0" dirty="0">
              <a:ln>
                <a:noFill/>
              </a:ln>
              <a:solidFill>
                <a:srgbClr val="000000"/>
              </a:solidFill>
              <a:effectLst/>
              <a:uLnTx/>
              <a:uFillTx/>
              <a:latin typeface="Marianne" charset="0"/>
            </a:endParaRPr>
          </a:p>
          <a:p>
            <a:pPr marL="355600" indent="-342900">
              <a:buFont typeface="Arial" panose="020B0604020202020204" pitchFamily="34" charset="0"/>
              <a:buChar char="•"/>
            </a:pPr>
            <a:endParaRPr lang="fr-FR" b="0" dirty="0">
              <a:solidFill>
                <a:schemeClr val="tx1"/>
              </a:solidFill>
            </a:endParaRPr>
          </a:p>
        </p:txBody>
      </p:sp>
      <p:pic>
        <p:nvPicPr>
          <p:cNvPr id="4" name="Graphique 3" descr="Distance sociale avec un remplissage uni">
            <a:extLst>
              <a:ext uri="{FF2B5EF4-FFF2-40B4-BE49-F238E27FC236}">
                <a16:creationId xmlns:a16="http://schemas.microsoft.com/office/drawing/2014/main" id="{B8589F42-EF6E-A4A3-463A-A96087DD86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6049" y="2715134"/>
            <a:ext cx="671437" cy="671437"/>
          </a:xfrm>
          <a:prstGeom prst="rect">
            <a:avLst/>
          </a:prstGeom>
        </p:spPr>
      </p:pic>
      <p:pic>
        <p:nvPicPr>
          <p:cNvPr id="6" name="Graphique 5" descr="Cycle avec des personnes contour">
            <a:extLst>
              <a:ext uri="{FF2B5EF4-FFF2-40B4-BE49-F238E27FC236}">
                <a16:creationId xmlns:a16="http://schemas.microsoft.com/office/drawing/2014/main" id="{5FC4A75C-F10A-3A02-E6DA-EACB384F42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6402" y="3429000"/>
            <a:ext cx="790729" cy="790729"/>
          </a:xfrm>
          <a:prstGeom prst="rect">
            <a:avLst/>
          </a:prstGeom>
        </p:spPr>
      </p:pic>
      <p:sp>
        <p:nvSpPr>
          <p:cNvPr id="9" name="Titre 1">
            <a:extLst>
              <a:ext uri="{FF2B5EF4-FFF2-40B4-BE49-F238E27FC236}">
                <a16:creationId xmlns:a16="http://schemas.microsoft.com/office/drawing/2014/main" id="{5FA47EBD-34E7-4FB2-A474-FC7B45754795}"/>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kumimoji="0" lang="fr-FR" altLang="fr-FR" sz="2700" b="1" i="0" u="none" strike="noStrike" kern="1200" cap="none" spc="0" normalizeH="0" baseline="0" noProof="0" dirty="0">
                <a:ln>
                  <a:noFill/>
                </a:ln>
                <a:solidFill>
                  <a:srgbClr val="002060"/>
                </a:solidFill>
                <a:effectLst/>
                <a:uLnTx/>
                <a:uFillTx/>
                <a:latin typeface="Marianne" charset="0"/>
              </a:rPr>
              <a:t>Réformer la fonction publique, c’est agir à la fois pour :</a:t>
            </a:r>
            <a:endParaRPr lang="fr-FR" altLang="fr-FR" sz="2700" dirty="0"/>
          </a:p>
        </p:txBody>
      </p:sp>
    </p:spTree>
    <p:extLst>
      <p:ext uri="{BB962C8B-B14F-4D97-AF65-F5344CB8AC3E}">
        <p14:creationId xmlns:p14="http://schemas.microsoft.com/office/powerpoint/2010/main" val="122680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7</a:t>
            </a:fld>
            <a:endParaRPr lang="fr-FR" dirty="0"/>
          </a:p>
        </p:txBody>
      </p:sp>
      <p:sp>
        <p:nvSpPr>
          <p:cNvPr id="9" name="Titre 1">
            <a:extLst>
              <a:ext uri="{FF2B5EF4-FFF2-40B4-BE49-F238E27FC236}">
                <a16:creationId xmlns:a16="http://schemas.microsoft.com/office/drawing/2014/main" id="{5FA47EBD-34E7-4FB2-A474-FC7B45754795}"/>
              </a:ext>
            </a:extLst>
          </p:cNvPr>
          <p:cNvSpPr txBox="1">
            <a:spLocks/>
          </p:cNvSpPr>
          <p:nvPr/>
        </p:nvSpPr>
        <p:spPr bwMode="auto">
          <a:xfrm>
            <a:off x="715370" y="287335"/>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algn="ctr"/>
            <a:r>
              <a:rPr kumimoji="0" lang="fr-FR" altLang="fr-FR" sz="2700" b="1" i="0" u="none" strike="noStrike" kern="1200" cap="none" spc="0" normalizeH="0" baseline="0" noProof="0" dirty="0">
                <a:ln>
                  <a:noFill/>
                </a:ln>
                <a:solidFill>
                  <a:srgbClr val="002060"/>
                </a:solidFill>
                <a:effectLst/>
                <a:uLnTx/>
                <a:uFillTx/>
                <a:latin typeface="Marianne" charset="0"/>
              </a:rPr>
              <a:t>Réformer la fonction publique, c’est avoir une approche globale </a:t>
            </a:r>
            <a:endParaRPr lang="fr-FR" altLang="fr-FR" sz="2700" dirty="0"/>
          </a:p>
        </p:txBody>
      </p:sp>
      <p:sp>
        <p:nvSpPr>
          <p:cNvPr id="3" name="Rectangle 2">
            <a:extLst>
              <a:ext uri="{FF2B5EF4-FFF2-40B4-BE49-F238E27FC236}">
                <a16:creationId xmlns:a16="http://schemas.microsoft.com/office/drawing/2014/main" id="{501EE7D7-7740-408E-9576-BC31AAF22959}"/>
              </a:ext>
            </a:extLst>
          </p:cNvPr>
          <p:cNvSpPr/>
          <p:nvPr/>
        </p:nvSpPr>
        <p:spPr>
          <a:xfrm>
            <a:off x="445274" y="1661823"/>
            <a:ext cx="3291840" cy="3630613"/>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a:extLst>
              <a:ext uri="{FF2B5EF4-FFF2-40B4-BE49-F238E27FC236}">
                <a16:creationId xmlns:a16="http://schemas.microsoft.com/office/drawing/2014/main" id="{9FD7A038-998D-4055-95C5-3DCA6F75848C}"/>
              </a:ext>
            </a:extLst>
          </p:cNvPr>
          <p:cNvSpPr/>
          <p:nvPr/>
        </p:nvSpPr>
        <p:spPr>
          <a:xfrm>
            <a:off x="4377193" y="1661823"/>
            <a:ext cx="3291840" cy="3630613"/>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a:extLst>
              <a:ext uri="{FF2B5EF4-FFF2-40B4-BE49-F238E27FC236}">
                <a16:creationId xmlns:a16="http://schemas.microsoft.com/office/drawing/2014/main" id="{5A250EB2-02AA-4D74-8E6B-7D011A61E811}"/>
              </a:ext>
            </a:extLst>
          </p:cNvPr>
          <p:cNvSpPr/>
          <p:nvPr/>
        </p:nvSpPr>
        <p:spPr>
          <a:xfrm>
            <a:off x="8309112" y="1661823"/>
            <a:ext cx="3291840" cy="3630613"/>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a:extLst>
              <a:ext uri="{FF2B5EF4-FFF2-40B4-BE49-F238E27FC236}">
                <a16:creationId xmlns:a16="http://schemas.microsoft.com/office/drawing/2014/main" id="{ACC30D62-D70D-414A-B1AA-B420A836ADC6}"/>
              </a:ext>
            </a:extLst>
          </p:cNvPr>
          <p:cNvSpPr txBox="1"/>
          <p:nvPr/>
        </p:nvSpPr>
        <p:spPr>
          <a:xfrm>
            <a:off x="618467" y="1384231"/>
            <a:ext cx="2945455" cy="555183"/>
          </a:xfrm>
          <a:prstGeom prst="rect">
            <a:avLst/>
          </a:prstGeom>
          <a:solidFill>
            <a:schemeClr val="bg1"/>
          </a:solidFill>
          <a:ln w="28575">
            <a:noFill/>
          </a:ln>
        </p:spPr>
        <p:txBody>
          <a:bodyPr wrap="square" rtlCol="0" anchor="ctr" anchorCtr="0">
            <a:noAutofit/>
          </a:bodyPr>
          <a:lstStyle/>
          <a:p>
            <a:pPr algn="ctr"/>
            <a:r>
              <a:rPr lang="fr-FR" sz="1400" b="1" dirty="0">
                <a:latin typeface="Marianne" panose="02000000000000000000" pitchFamily="2" charset="0"/>
              </a:rPr>
              <a:t>« Accès parcours et rémunérations » et « Fonction publique+ </a:t>
            </a:r>
            <a:endParaRPr lang="fr-FR" sz="1400" dirty="0">
              <a:latin typeface="Marianne" panose="02000000000000000000" pitchFamily="2" charset="0"/>
            </a:endParaRPr>
          </a:p>
        </p:txBody>
      </p:sp>
      <p:sp>
        <p:nvSpPr>
          <p:cNvPr id="25" name="ZoneTexte 24">
            <a:extLst>
              <a:ext uri="{FF2B5EF4-FFF2-40B4-BE49-F238E27FC236}">
                <a16:creationId xmlns:a16="http://schemas.microsoft.com/office/drawing/2014/main" id="{BEC9D668-80B9-48B9-867D-ADB5F0F6685D}"/>
              </a:ext>
            </a:extLst>
          </p:cNvPr>
          <p:cNvSpPr txBox="1"/>
          <p:nvPr/>
        </p:nvSpPr>
        <p:spPr>
          <a:xfrm>
            <a:off x="4550385" y="3151408"/>
            <a:ext cx="2945455" cy="555183"/>
          </a:xfrm>
          <a:prstGeom prst="rect">
            <a:avLst/>
          </a:prstGeom>
          <a:solidFill>
            <a:schemeClr val="bg1"/>
          </a:solidFill>
          <a:ln w="28575">
            <a:noFill/>
          </a:ln>
        </p:spPr>
        <p:txBody>
          <a:bodyPr wrap="square" rtlCol="0" anchor="ctr" anchorCtr="0">
            <a:noAutofit/>
          </a:bodyPr>
          <a:lstStyle/>
          <a:p>
            <a:pPr algn="ctr"/>
            <a:r>
              <a:rPr lang="fr-FR" sz="1600" b="1" dirty="0">
                <a:latin typeface="Marianne" panose="02000000000000000000" pitchFamily="2" charset="0"/>
              </a:rPr>
              <a:t>Projet de loi pour l’efficacité de la fonction publique</a:t>
            </a:r>
            <a:endParaRPr lang="fr-FR" sz="1600" dirty="0">
              <a:latin typeface="Marianne" panose="02000000000000000000" pitchFamily="2" charset="0"/>
            </a:endParaRPr>
          </a:p>
        </p:txBody>
      </p:sp>
      <p:sp>
        <p:nvSpPr>
          <p:cNvPr id="26" name="ZoneTexte 25">
            <a:extLst>
              <a:ext uri="{FF2B5EF4-FFF2-40B4-BE49-F238E27FC236}">
                <a16:creationId xmlns:a16="http://schemas.microsoft.com/office/drawing/2014/main" id="{99840AA9-1413-4A9F-8D08-CC975FBCBF62}"/>
              </a:ext>
            </a:extLst>
          </p:cNvPr>
          <p:cNvSpPr txBox="1"/>
          <p:nvPr/>
        </p:nvSpPr>
        <p:spPr>
          <a:xfrm>
            <a:off x="8848550" y="1489460"/>
            <a:ext cx="2212964" cy="344725"/>
          </a:xfrm>
          <a:prstGeom prst="rect">
            <a:avLst/>
          </a:prstGeom>
          <a:solidFill>
            <a:schemeClr val="bg1"/>
          </a:solidFill>
          <a:ln w="28575">
            <a:noFill/>
          </a:ln>
        </p:spPr>
        <p:txBody>
          <a:bodyPr wrap="square" rtlCol="0" anchor="ctr" anchorCtr="0">
            <a:noAutofit/>
          </a:bodyPr>
          <a:lstStyle/>
          <a:p>
            <a:pPr algn="ctr"/>
            <a:r>
              <a:rPr lang="fr-FR" sz="1400" b="1" dirty="0">
                <a:latin typeface="Marianne" panose="02000000000000000000" pitchFamily="2" charset="0"/>
              </a:rPr>
              <a:t>Cycles de négociation</a:t>
            </a:r>
            <a:endParaRPr lang="fr-FR" sz="1400" dirty="0">
              <a:latin typeface="Marianne" panose="02000000000000000000" pitchFamily="2" charset="0"/>
            </a:endParaRPr>
          </a:p>
        </p:txBody>
      </p:sp>
      <p:sp>
        <p:nvSpPr>
          <p:cNvPr id="28" name="ZoneTexte 27">
            <a:extLst>
              <a:ext uri="{FF2B5EF4-FFF2-40B4-BE49-F238E27FC236}">
                <a16:creationId xmlns:a16="http://schemas.microsoft.com/office/drawing/2014/main" id="{23FCF747-9BBA-48BC-87AC-A3C3DCAA6E2D}"/>
              </a:ext>
            </a:extLst>
          </p:cNvPr>
          <p:cNvSpPr txBox="1"/>
          <p:nvPr/>
        </p:nvSpPr>
        <p:spPr>
          <a:xfrm>
            <a:off x="674115" y="3686472"/>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Logement des agents</a:t>
            </a:r>
            <a:endParaRPr lang="fr-FR" sz="1200" dirty="0">
              <a:latin typeface="Marianne" panose="02000000000000000000" pitchFamily="2" charset="0"/>
            </a:endParaRPr>
          </a:p>
        </p:txBody>
      </p:sp>
      <p:sp>
        <p:nvSpPr>
          <p:cNvPr id="29" name="ZoneTexte 28">
            <a:extLst>
              <a:ext uri="{FF2B5EF4-FFF2-40B4-BE49-F238E27FC236}">
                <a16:creationId xmlns:a16="http://schemas.microsoft.com/office/drawing/2014/main" id="{7B9D912F-3E05-46B4-BE52-4B99CB9C3717}"/>
              </a:ext>
            </a:extLst>
          </p:cNvPr>
          <p:cNvSpPr txBox="1"/>
          <p:nvPr/>
        </p:nvSpPr>
        <p:spPr>
          <a:xfrm>
            <a:off x="674115" y="4226457"/>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Santé et prévention de l’usure professionnelle</a:t>
            </a:r>
          </a:p>
        </p:txBody>
      </p:sp>
      <p:sp>
        <p:nvSpPr>
          <p:cNvPr id="30" name="ZoneTexte 29">
            <a:extLst>
              <a:ext uri="{FF2B5EF4-FFF2-40B4-BE49-F238E27FC236}">
                <a16:creationId xmlns:a16="http://schemas.microsoft.com/office/drawing/2014/main" id="{28C68C2D-A8AF-4A76-8607-14678BBEEF06}"/>
              </a:ext>
            </a:extLst>
          </p:cNvPr>
          <p:cNvSpPr txBox="1"/>
          <p:nvPr/>
        </p:nvSpPr>
        <p:spPr>
          <a:xfrm>
            <a:off x="674115" y="4766443"/>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Mise en œuvre des accords PSC</a:t>
            </a:r>
          </a:p>
        </p:txBody>
      </p:sp>
      <p:sp>
        <p:nvSpPr>
          <p:cNvPr id="31" name="ZoneTexte 30">
            <a:extLst>
              <a:ext uri="{FF2B5EF4-FFF2-40B4-BE49-F238E27FC236}">
                <a16:creationId xmlns:a16="http://schemas.microsoft.com/office/drawing/2014/main" id="{F2622762-8DBA-47C8-ABD6-411EF9D7E75F}"/>
              </a:ext>
            </a:extLst>
          </p:cNvPr>
          <p:cNvSpPr txBox="1"/>
          <p:nvPr/>
        </p:nvSpPr>
        <p:spPr>
          <a:xfrm>
            <a:off x="674115" y="3146487"/>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Préparation de la négociation égalité professionnelle</a:t>
            </a:r>
          </a:p>
        </p:txBody>
      </p:sp>
      <p:sp>
        <p:nvSpPr>
          <p:cNvPr id="32" name="ZoneTexte 31">
            <a:extLst>
              <a:ext uri="{FF2B5EF4-FFF2-40B4-BE49-F238E27FC236}">
                <a16:creationId xmlns:a16="http://schemas.microsoft.com/office/drawing/2014/main" id="{A009C912-9C2E-4932-8914-24DD670813D8}"/>
              </a:ext>
            </a:extLst>
          </p:cNvPr>
          <p:cNvSpPr txBox="1"/>
          <p:nvPr/>
        </p:nvSpPr>
        <p:spPr>
          <a:xfrm>
            <a:off x="674115" y="2606502"/>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Engagements pour l’égalité professionnelle (DNE et index)</a:t>
            </a:r>
          </a:p>
        </p:txBody>
      </p:sp>
      <p:sp>
        <p:nvSpPr>
          <p:cNvPr id="33" name="ZoneTexte 32">
            <a:extLst>
              <a:ext uri="{FF2B5EF4-FFF2-40B4-BE49-F238E27FC236}">
                <a16:creationId xmlns:a16="http://schemas.microsoft.com/office/drawing/2014/main" id="{756E34AB-22B1-4200-B7F2-B180B055660C}"/>
              </a:ext>
            </a:extLst>
          </p:cNvPr>
          <p:cNvSpPr txBox="1"/>
          <p:nvPr/>
        </p:nvSpPr>
        <p:spPr>
          <a:xfrm>
            <a:off x="8482304" y="2230047"/>
            <a:ext cx="2945455" cy="894127"/>
          </a:xfrm>
          <a:prstGeom prst="rect">
            <a:avLst/>
          </a:prstGeom>
          <a:solidFill>
            <a:schemeClr val="accent1">
              <a:lumMod val="75000"/>
              <a:lumOff val="25000"/>
            </a:schemeClr>
          </a:solidFill>
          <a:ln w="28575">
            <a:noFill/>
          </a:ln>
        </p:spPr>
        <p:txBody>
          <a:bodyPr wrap="square" rtlCol="0" anchor="ctr" anchorCtr="0">
            <a:noAutofit/>
          </a:bodyPr>
          <a:lstStyle/>
          <a:p>
            <a:pPr algn="ctr"/>
            <a:r>
              <a:rPr lang="fr-FR" sz="1400" b="1" dirty="0">
                <a:latin typeface="Marianne" panose="02000000000000000000" pitchFamily="2" charset="0"/>
              </a:rPr>
              <a:t>Négociations salariales annuelles et leviers d’évolution des rémunérations</a:t>
            </a:r>
          </a:p>
        </p:txBody>
      </p:sp>
      <p:sp>
        <p:nvSpPr>
          <p:cNvPr id="34" name="ZoneTexte 33">
            <a:extLst>
              <a:ext uri="{FF2B5EF4-FFF2-40B4-BE49-F238E27FC236}">
                <a16:creationId xmlns:a16="http://schemas.microsoft.com/office/drawing/2014/main" id="{8CE8118B-E6FD-4069-9CD7-FA856DB44FEF}"/>
              </a:ext>
            </a:extLst>
          </p:cNvPr>
          <p:cNvSpPr txBox="1"/>
          <p:nvPr/>
        </p:nvSpPr>
        <p:spPr>
          <a:xfrm>
            <a:off x="8482304" y="3778674"/>
            <a:ext cx="2945455" cy="894127"/>
          </a:xfrm>
          <a:prstGeom prst="rect">
            <a:avLst/>
          </a:prstGeom>
          <a:solidFill>
            <a:schemeClr val="tx2">
              <a:lumMod val="20000"/>
              <a:lumOff val="80000"/>
            </a:schemeClr>
          </a:solidFill>
          <a:ln w="28575">
            <a:noFill/>
          </a:ln>
        </p:spPr>
        <p:txBody>
          <a:bodyPr wrap="square" rtlCol="0" anchor="ctr" anchorCtr="0">
            <a:noAutofit/>
          </a:bodyPr>
          <a:lstStyle/>
          <a:p>
            <a:pPr algn="ctr"/>
            <a:r>
              <a:rPr lang="fr-FR" sz="1400" b="1" dirty="0">
                <a:latin typeface="Marianne" panose="02000000000000000000" pitchFamily="2" charset="0"/>
              </a:rPr>
              <a:t>Négociation sur l’organisation, les conditions et l’environnement de travail</a:t>
            </a:r>
          </a:p>
        </p:txBody>
      </p:sp>
      <p:sp>
        <p:nvSpPr>
          <p:cNvPr id="18" name="ZoneTexte 17">
            <a:extLst>
              <a:ext uri="{FF2B5EF4-FFF2-40B4-BE49-F238E27FC236}">
                <a16:creationId xmlns:a16="http://schemas.microsoft.com/office/drawing/2014/main" id="{B7BAB273-90A9-480B-BFE9-5E814E6702B4}"/>
              </a:ext>
            </a:extLst>
          </p:cNvPr>
          <p:cNvSpPr txBox="1"/>
          <p:nvPr/>
        </p:nvSpPr>
        <p:spPr>
          <a:xfrm>
            <a:off x="445274" y="5492509"/>
            <a:ext cx="11155678" cy="657847"/>
          </a:xfrm>
          <a:prstGeom prst="rect">
            <a:avLst/>
          </a:prstGeom>
          <a:solidFill>
            <a:srgbClr val="93A6ED"/>
          </a:solidFill>
          <a:ln w="28575">
            <a:noFill/>
          </a:ln>
        </p:spPr>
        <p:txBody>
          <a:bodyPr wrap="square" rtlCol="0" anchor="ctr" anchorCtr="0">
            <a:noAutofit/>
          </a:bodyPr>
          <a:lstStyle/>
          <a:p>
            <a:pPr algn="ctr"/>
            <a:r>
              <a:rPr lang="fr-FR" sz="1600" b="1" dirty="0">
                <a:latin typeface="Marianne" panose="02000000000000000000" pitchFamily="2" charset="0"/>
              </a:rPr>
              <a:t>Transformation managériale</a:t>
            </a:r>
            <a:endParaRPr lang="fr-FR" sz="1600" dirty="0">
              <a:latin typeface="Marianne" panose="02000000000000000000" pitchFamily="2" charset="0"/>
            </a:endParaRPr>
          </a:p>
        </p:txBody>
      </p:sp>
      <p:sp>
        <p:nvSpPr>
          <p:cNvPr id="19" name="ZoneTexte 18">
            <a:extLst>
              <a:ext uri="{FF2B5EF4-FFF2-40B4-BE49-F238E27FC236}">
                <a16:creationId xmlns:a16="http://schemas.microsoft.com/office/drawing/2014/main" id="{6D1C4D34-9BBD-4683-96EB-DA165FF775BA}"/>
              </a:ext>
            </a:extLst>
          </p:cNvPr>
          <p:cNvSpPr txBox="1"/>
          <p:nvPr/>
        </p:nvSpPr>
        <p:spPr>
          <a:xfrm>
            <a:off x="674115" y="2066517"/>
            <a:ext cx="2858830" cy="417117"/>
          </a:xfrm>
          <a:prstGeom prst="rect">
            <a:avLst/>
          </a:prstGeom>
          <a:solidFill>
            <a:schemeClr val="accent2">
              <a:lumMod val="20000"/>
              <a:lumOff val="80000"/>
            </a:schemeClr>
          </a:solidFill>
          <a:ln w="28575">
            <a:noFill/>
          </a:ln>
        </p:spPr>
        <p:txBody>
          <a:bodyPr wrap="square" rtlCol="0" anchor="ctr" anchorCtr="0">
            <a:noAutofit/>
          </a:bodyPr>
          <a:lstStyle/>
          <a:p>
            <a:pPr algn="ctr"/>
            <a:r>
              <a:rPr lang="fr-FR" sz="1200" b="1" dirty="0">
                <a:latin typeface="Marianne" panose="02000000000000000000" pitchFamily="2" charset="0"/>
              </a:rPr>
              <a:t>Réforme des concours, des quotas de promotion, …</a:t>
            </a:r>
            <a:endParaRPr lang="fr-FR" sz="1200" dirty="0">
              <a:latin typeface="Marianne" panose="02000000000000000000" pitchFamily="2" charset="0"/>
            </a:endParaRPr>
          </a:p>
        </p:txBody>
      </p:sp>
    </p:spTree>
    <p:extLst>
      <p:ext uri="{BB962C8B-B14F-4D97-AF65-F5344CB8AC3E}">
        <p14:creationId xmlns:p14="http://schemas.microsoft.com/office/powerpoint/2010/main" val="3005060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8</a:t>
            </a:fld>
            <a:endParaRPr lang="fr-FR" dirty="0"/>
          </a:p>
        </p:txBody>
      </p:sp>
      <p:sp>
        <p:nvSpPr>
          <p:cNvPr id="7" name="Espace réservé du texte 3"/>
          <p:cNvSpPr>
            <a:spLocks noGrp="1"/>
          </p:cNvSpPr>
          <p:nvPr>
            <p:ph type="body" sz="quarter" idx="13"/>
          </p:nvPr>
        </p:nvSpPr>
        <p:spPr>
          <a:xfrm>
            <a:off x="264459" y="1539551"/>
            <a:ext cx="11062032" cy="5096384"/>
          </a:xfrm>
          <a:noFill/>
          <a:ln>
            <a:noFill/>
          </a:ln>
        </p:spPr>
        <p:txBody>
          <a:bodyPr/>
          <a:lstStyle/>
          <a:p>
            <a:pPr marL="0" indent="0" algn="just"/>
            <a:endParaRPr lang="fr-FR" sz="1600" dirty="0">
              <a:solidFill>
                <a:schemeClr val="tx1"/>
              </a:solidFill>
              <a:latin typeface="Marianne" panose="02000000000000000000" pitchFamily="2" charset="0"/>
            </a:endParaRPr>
          </a:p>
          <a:p>
            <a:pPr marL="0" indent="0" algn="just"/>
            <a:r>
              <a:rPr lang="fr-FR" sz="1600" dirty="0">
                <a:solidFill>
                  <a:schemeClr val="tx1"/>
                </a:solidFill>
                <a:latin typeface="Marianne" panose="02000000000000000000" pitchFamily="2" charset="0"/>
              </a:rPr>
              <a:t>Le statut est un socle, garant des principes démocratiques du service public : </a:t>
            </a:r>
            <a:r>
              <a:rPr lang="fr-FR" sz="1600" b="0" dirty="0">
                <a:solidFill>
                  <a:schemeClr val="tx1"/>
                </a:solidFill>
                <a:latin typeface="Marianne" panose="02000000000000000000" pitchFamily="2" charset="0"/>
              </a:rPr>
              <a:t>impartialité, neutralité, probité, égalité de traitement des citoyens, adaptabilité, continuité. D’où </a:t>
            </a:r>
            <a:r>
              <a:rPr lang="fr-FR" sz="1600" dirty="0">
                <a:solidFill>
                  <a:schemeClr val="tx1"/>
                </a:solidFill>
                <a:latin typeface="Marianne" panose="02000000000000000000" pitchFamily="2" charset="0"/>
              </a:rPr>
              <a:t>des droits et des devoirs </a:t>
            </a:r>
            <a:r>
              <a:rPr lang="fr-FR" sz="1600" b="0" dirty="0">
                <a:solidFill>
                  <a:schemeClr val="tx1"/>
                </a:solidFill>
                <a:latin typeface="Marianne" panose="02000000000000000000" pitchFamily="2" charset="0"/>
              </a:rPr>
              <a:t>distincts du droit commun des contrats de travail et réaffirmés :</a:t>
            </a:r>
          </a:p>
          <a:p>
            <a:pPr marL="342900" indent="-342900" algn="just">
              <a:buFont typeface="Wingdings" panose="05000000000000000000" pitchFamily="2" charset="2"/>
              <a:buChar char="Ø"/>
            </a:pPr>
            <a:r>
              <a:rPr lang="fr-FR" sz="1600" dirty="0">
                <a:solidFill>
                  <a:schemeClr val="tx1"/>
                </a:solidFill>
                <a:latin typeface="Marianne" panose="02000000000000000000" pitchFamily="2" charset="0"/>
              </a:rPr>
              <a:t> </a:t>
            </a:r>
            <a:r>
              <a:rPr lang="fr-FR" sz="1600" dirty="0">
                <a:solidFill>
                  <a:srgbClr val="002060"/>
                </a:solidFill>
                <a:latin typeface="Marianne" panose="02000000000000000000" pitchFamily="2" charset="0"/>
              </a:rPr>
              <a:t>plus de garanties </a:t>
            </a:r>
            <a:r>
              <a:rPr lang="fr-FR" sz="1600" b="0" dirty="0">
                <a:solidFill>
                  <a:schemeClr val="tx1"/>
                </a:solidFill>
                <a:latin typeface="Marianne" panose="02000000000000000000" pitchFamily="2" charset="0"/>
              </a:rPr>
              <a:t>à savoir notamment l’égal accès aux emplois et la gestion des carrière selon le seul critère des « vertus et des talents » pour éviter le favoritisme ou le « clientélisme »</a:t>
            </a:r>
          </a:p>
          <a:p>
            <a:pPr marL="342900" indent="-342900" algn="just">
              <a:buFont typeface="Wingdings" panose="05000000000000000000" pitchFamily="2" charset="2"/>
              <a:buChar char="Ø"/>
            </a:pPr>
            <a:r>
              <a:rPr lang="fr-FR" sz="1600" b="0" dirty="0">
                <a:solidFill>
                  <a:schemeClr val="tx1"/>
                </a:solidFill>
                <a:latin typeface="Marianne" panose="02000000000000000000" pitchFamily="2" charset="0"/>
              </a:rPr>
              <a:t>mais aussi </a:t>
            </a:r>
            <a:r>
              <a:rPr lang="fr-FR" sz="1600" b="1" dirty="0">
                <a:solidFill>
                  <a:srgbClr val="002060"/>
                </a:solidFill>
                <a:latin typeface="Marianne" panose="02000000000000000000" pitchFamily="2" charset="0"/>
              </a:rPr>
              <a:t>plus d’obligations </a:t>
            </a:r>
            <a:r>
              <a:rPr lang="fr-FR" sz="1600" b="0" dirty="0">
                <a:solidFill>
                  <a:schemeClr val="tx1"/>
                </a:solidFill>
                <a:latin typeface="Marianne" panose="02000000000000000000" pitchFamily="2" charset="0"/>
              </a:rPr>
              <a:t>pour répondre aux impératifs de l’intérêt général conduisant en particulier à ce que l’agent, titulaire de son grade mais non « propriétaire » de son emploi, puisse être affecté sur tous les postes correspondant à son grade et astreint à des exigences particulières de continuité.</a:t>
            </a:r>
            <a:endParaRPr lang="fr-FR" sz="1600" dirty="0">
              <a:solidFill>
                <a:schemeClr val="tx1"/>
              </a:solidFill>
              <a:latin typeface="Marianne" panose="02000000000000000000" pitchFamily="2" charset="0"/>
            </a:endParaRPr>
          </a:p>
          <a:p>
            <a:pPr marL="0" indent="0" algn="just"/>
            <a:r>
              <a:rPr lang="fr-FR" sz="1600" dirty="0">
                <a:solidFill>
                  <a:schemeClr val="tx1"/>
                </a:solidFill>
                <a:latin typeface="Marianne" panose="02000000000000000000" pitchFamily="2" charset="0"/>
              </a:rPr>
              <a:t>Statut ne veut dire : </a:t>
            </a:r>
          </a:p>
          <a:p>
            <a:pPr marL="285750" indent="-285750" algn="just">
              <a:buFont typeface="Wingdings" pitchFamily="2" charset="2"/>
              <a:buChar char="Ø"/>
            </a:pPr>
            <a:r>
              <a:rPr lang="fr-FR" sz="1600" dirty="0">
                <a:solidFill>
                  <a:schemeClr val="tx1"/>
                </a:solidFill>
                <a:latin typeface="Marianne" panose="02000000000000000000" pitchFamily="2" charset="0"/>
              </a:rPr>
              <a:t> </a:t>
            </a:r>
            <a:r>
              <a:rPr lang="fr-FR" sz="1600" dirty="0">
                <a:solidFill>
                  <a:srgbClr val="002060"/>
                </a:solidFill>
                <a:latin typeface="Marianne" panose="02000000000000000000" pitchFamily="2" charset="0"/>
              </a:rPr>
              <a:t>Ni </a:t>
            </a:r>
            <a:r>
              <a:rPr lang="fr-FR" sz="1600" i="1" dirty="0">
                <a:solidFill>
                  <a:srgbClr val="002060"/>
                </a:solidFill>
                <a:latin typeface="Marianne" panose="02000000000000000000" pitchFamily="2" charset="0"/>
              </a:rPr>
              <a:t>statu quo </a:t>
            </a:r>
            <a:r>
              <a:rPr lang="fr-FR" sz="1600" b="0" i="1" dirty="0">
                <a:solidFill>
                  <a:schemeClr val="tx1"/>
                </a:solidFill>
                <a:latin typeface="Marianne" panose="02000000000000000000" pitchFamily="2" charset="0"/>
              </a:rPr>
              <a:t>: </a:t>
            </a:r>
            <a:r>
              <a:rPr lang="fr-FR" sz="1600" b="0" dirty="0">
                <a:solidFill>
                  <a:schemeClr val="tx1"/>
                </a:solidFill>
                <a:latin typeface="Marianne" panose="02000000000000000000" pitchFamily="2" charset="0"/>
              </a:rPr>
              <a:t>il est lui-même soumis au principe d’adaptabilité aux enjeux de transformation de la société du moment</a:t>
            </a:r>
          </a:p>
          <a:p>
            <a:pPr marL="285750" indent="-285750" algn="just">
              <a:buFont typeface="Wingdings" pitchFamily="2" charset="2"/>
              <a:buChar char="Ø"/>
            </a:pPr>
            <a:r>
              <a:rPr lang="fr-FR" sz="1600" dirty="0">
                <a:solidFill>
                  <a:srgbClr val="002060"/>
                </a:solidFill>
                <a:latin typeface="Marianne" panose="02000000000000000000" pitchFamily="2" charset="0"/>
              </a:rPr>
              <a:t>Ni absence d’efficacité et de</a:t>
            </a:r>
            <a:r>
              <a:rPr lang="fr-FR" sz="1600" b="0" dirty="0">
                <a:solidFill>
                  <a:srgbClr val="002060"/>
                </a:solidFill>
                <a:latin typeface="Marianne" panose="02000000000000000000" pitchFamily="2" charset="0"/>
              </a:rPr>
              <a:t> </a:t>
            </a:r>
            <a:r>
              <a:rPr lang="fr-FR" sz="1600" dirty="0">
                <a:solidFill>
                  <a:srgbClr val="002060"/>
                </a:solidFill>
                <a:latin typeface="Marianne" panose="02000000000000000000" pitchFamily="2" charset="0"/>
              </a:rPr>
              <a:t>performance</a:t>
            </a:r>
            <a:r>
              <a:rPr lang="fr-FR" sz="1600" b="0" dirty="0">
                <a:solidFill>
                  <a:srgbClr val="002060"/>
                </a:solidFill>
                <a:latin typeface="Marianne" panose="02000000000000000000" pitchFamily="2" charset="0"/>
              </a:rPr>
              <a:t> </a:t>
            </a:r>
            <a:r>
              <a:rPr lang="fr-FR" sz="1600" b="0" dirty="0">
                <a:solidFill>
                  <a:schemeClr val="tx1"/>
                </a:solidFill>
                <a:latin typeface="Marianne" panose="02000000000000000000" pitchFamily="2" charset="0"/>
              </a:rPr>
              <a:t>au bénéfice des citoyens en termes de qualité et d’efficience du service rendu. </a:t>
            </a:r>
          </a:p>
          <a:p>
            <a:pPr marL="419289" lvl="1" indent="0" algn="just">
              <a:buNone/>
            </a:pPr>
            <a:endParaRPr lang="fr-FR" b="0" i="1" dirty="0">
              <a:solidFill>
                <a:schemeClr val="tx1"/>
              </a:solidFill>
              <a:latin typeface="Marianne" panose="02000000000000000000" pitchFamily="2" charset="0"/>
            </a:endParaRPr>
          </a:p>
        </p:txBody>
      </p:sp>
      <p:sp>
        <p:nvSpPr>
          <p:cNvPr id="8" name="Titre 1">
            <a:extLst>
              <a:ext uri="{FF2B5EF4-FFF2-40B4-BE49-F238E27FC236}">
                <a16:creationId xmlns:a16="http://schemas.microsoft.com/office/drawing/2014/main" id="{25039411-B3F9-41D4-ADF5-CBA8425A66D5}"/>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marL="12700" marR="0" lvl="0" indent="114297" algn="ctr" defTabSz="1219170" rtl="0" eaLnBrk="1" fontAlgn="auto" latinLnBrk="0" hangingPunct="1">
              <a:lnSpc>
                <a:spcPct val="100000"/>
              </a:lnSpc>
              <a:spcBef>
                <a:spcPts val="533"/>
              </a:spcBef>
              <a:spcAft>
                <a:spcPts val="1067"/>
              </a:spcAft>
              <a:buClrTx/>
              <a:buSzTx/>
              <a:buFont typeface="+mj-lt"/>
              <a:buNone/>
              <a:tabLst/>
              <a:defRPr/>
            </a:pPr>
            <a:r>
              <a:rPr kumimoji="0" lang="fr-FR" sz="3000" b="1" i="0" u="none" strike="noStrike" kern="1200" cap="none" spc="0" normalizeH="0" baseline="0" noProof="0" dirty="0">
                <a:ln>
                  <a:noFill/>
                </a:ln>
                <a:solidFill>
                  <a:srgbClr val="002060"/>
                </a:solidFill>
                <a:effectLst/>
                <a:uLnTx/>
                <a:uFillTx/>
                <a:latin typeface="Marianne" charset="0"/>
              </a:rPr>
              <a:t>Réformer la fonction publique, c’est aussi réaffirmer les fondamentaux du statut</a:t>
            </a:r>
            <a:endParaRPr kumimoji="0" lang="fr-FR" sz="2700" b="1" i="0" u="none" strike="noStrike" kern="1200" cap="none" spc="0" normalizeH="0" baseline="0" noProof="0" dirty="0">
              <a:ln>
                <a:noFill/>
              </a:ln>
              <a:solidFill>
                <a:srgbClr val="002060"/>
              </a:solidFill>
              <a:effectLst/>
              <a:uLnTx/>
              <a:uFillTx/>
              <a:latin typeface="Marianne" charset="0"/>
            </a:endParaRPr>
          </a:p>
        </p:txBody>
      </p:sp>
    </p:spTree>
    <p:extLst>
      <p:ext uri="{BB962C8B-B14F-4D97-AF65-F5344CB8AC3E}">
        <p14:creationId xmlns:p14="http://schemas.microsoft.com/office/powerpoint/2010/main" val="3847451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9</a:t>
            </a:fld>
            <a:endParaRPr lang="fr-FR" dirty="0"/>
          </a:p>
        </p:txBody>
      </p:sp>
      <p:sp>
        <p:nvSpPr>
          <p:cNvPr id="7" name="Espace réservé du texte 3"/>
          <p:cNvSpPr>
            <a:spLocks noGrp="1"/>
          </p:cNvSpPr>
          <p:nvPr>
            <p:ph type="body" sz="quarter" idx="13"/>
          </p:nvPr>
        </p:nvSpPr>
        <p:spPr>
          <a:xfrm>
            <a:off x="647156" y="1885924"/>
            <a:ext cx="10426699" cy="4622492"/>
          </a:xfrm>
        </p:spPr>
        <p:txBody>
          <a:bodyPr/>
          <a:lstStyle/>
          <a:p>
            <a:pPr marL="0" indent="0" algn="just"/>
            <a:r>
              <a:rPr lang="fr-FR" sz="1600" b="0" dirty="0">
                <a:solidFill>
                  <a:schemeClr val="tx1"/>
                </a:solidFill>
              </a:rPr>
              <a:t>Tels qu’exposés par </a:t>
            </a:r>
            <a:r>
              <a:rPr lang="fr-FR" sz="1600" dirty="0">
                <a:solidFill>
                  <a:schemeClr val="tx1"/>
                </a:solidFill>
              </a:rPr>
              <a:t>Maurice Thorez </a:t>
            </a:r>
            <a:r>
              <a:rPr lang="fr-FR" sz="1600" b="0" dirty="0">
                <a:solidFill>
                  <a:schemeClr val="tx1"/>
                </a:solidFill>
              </a:rPr>
              <a:t>à la Libération et par la loi du 19 octobre 1946 :</a:t>
            </a:r>
          </a:p>
          <a:p>
            <a:pPr marL="762189" lvl="1" indent="-342900" algn="just">
              <a:buFont typeface="Wingdings" panose="05000000000000000000" pitchFamily="2" charset="2"/>
              <a:buChar char="Ø"/>
            </a:pPr>
            <a:r>
              <a:rPr lang="fr-FR" b="0" dirty="0">
                <a:solidFill>
                  <a:schemeClr val="tx1"/>
                </a:solidFill>
              </a:rPr>
              <a:t>Promouvoir aux postes les plus importants « </a:t>
            </a:r>
            <a:r>
              <a:rPr lang="fr-FR" b="0" i="1" dirty="0">
                <a:solidFill>
                  <a:schemeClr val="tx1"/>
                </a:solidFill>
              </a:rPr>
              <a:t>des agents d’une valeur éprouvée, ayant le goût de l’initiative et le sens de la responsabilité »</a:t>
            </a:r>
          </a:p>
          <a:p>
            <a:pPr marL="762189" lvl="1" indent="-342900" algn="just">
              <a:buFont typeface="Wingdings" panose="05000000000000000000" pitchFamily="2" charset="2"/>
              <a:buChar char="Ø"/>
            </a:pPr>
            <a:r>
              <a:rPr lang="fr-FR" b="0" i="1" dirty="0">
                <a:solidFill>
                  <a:schemeClr val="tx1"/>
                </a:solidFill>
              </a:rPr>
              <a:t>« Etendre les primes de rendement individuelles et collectives qui permettront de "proportionner" la rémunération du fonctionnaire ou d’un groupe donné de fonctionnaires à l’intensité et à l’efficacité de l’effort »</a:t>
            </a:r>
          </a:p>
          <a:p>
            <a:pPr marL="762189" lvl="1" indent="-342900" algn="just">
              <a:buFont typeface="Wingdings" panose="05000000000000000000" pitchFamily="2" charset="2"/>
              <a:buChar char="Ø"/>
            </a:pPr>
            <a:r>
              <a:rPr lang="fr-FR" b="0" i="1" dirty="0">
                <a:solidFill>
                  <a:schemeClr val="tx1"/>
                </a:solidFill>
              </a:rPr>
              <a:t>« Il est essentiel que la notation (…) exprime la valeur réelle et inégale des agents »</a:t>
            </a:r>
          </a:p>
          <a:p>
            <a:pPr marL="762189" lvl="1" indent="-342900" algn="just">
              <a:buFont typeface="Wingdings" panose="05000000000000000000" pitchFamily="2" charset="2"/>
              <a:buChar char="Ø"/>
            </a:pPr>
            <a:r>
              <a:rPr lang="fr-FR" i="1" dirty="0"/>
              <a:t>A</a:t>
            </a:r>
            <a:r>
              <a:rPr lang="fr-FR" b="0" i="1" dirty="0">
                <a:solidFill>
                  <a:schemeClr val="tx1"/>
                </a:solidFill>
              </a:rPr>
              <a:t>ttribuer une prime de rendement aux agents qui ont « permis grâce [leur] esprit d’initiative la réalisation d’économies ou l’augmentation de la productivité du travail individuel ou commun » ou qui ont « accompli avec succès une tâche présentant un caractère particulier d’urgence ou de difficultés »</a:t>
            </a:r>
          </a:p>
          <a:p>
            <a:pPr marL="762189" lvl="1" indent="-342900" algn="just">
              <a:buFont typeface="Wingdings" panose="05000000000000000000" pitchFamily="2" charset="2"/>
              <a:buChar char="Ø"/>
            </a:pPr>
            <a:r>
              <a:rPr lang="fr-FR" b="0" i="1" dirty="0">
                <a:solidFill>
                  <a:schemeClr val="tx1"/>
                </a:solidFill>
              </a:rPr>
              <a:t>« L’avancement d’échelon se fait à l’ancienneté avec des dispositions l’accélérant ou le retardant »</a:t>
            </a:r>
          </a:p>
          <a:p>
            <a:pPr marL="762189" lvl="1" indent="-342900" algn="just">
              <a:buFont typeface="Wingdings" panose="05000000000000000000" pitchFamily="2" charset="2"/>
              <a:buChar char="Ø"/>
            </a:pPr>
            <a:endParaRPr lang="fr-FR" b="0" i="1" dirty="0">
              <a:solidFill>
                <a:schemeClr val="tx1"/>
              </a:solidFill>
            </a:endParaRPr>
          </a:p>
        </p:txBody>
      </p:sp>
      <p:sp>
        <p:nvSpPr>
          <p:cNvPr id="9" name="Titre 1">
            <a:extLst>
              <a:ext uri="{FF2B5EF4-FFF2-40B4-BE49-F238E27FC236}">
                <a16:creationId xmlns:a16="http://schemas.microsoft.com/office/drawing/2014/main" id="{F7FF9BBC-8F19-4121-A976-C45B8FC18AF4}"/>
              </a:ext>
            </a:extLst>
          </p:cNvPr>
          <p:cNvSpPr txBox="1">
            <a:spLocks/>
          </p:cNvSpPr>
          <p:nvPr/>
        </p:nvSpPr>
        <p:spPr bwMode="auto">
          <a:xfrm>
            <a:off x="180535" y="910402"/>
            <a:ext cx="11747006" cy="719988"/>
          </a:xfrm>
          <a:prstGeom prst="rect">
            <a:avLst/>
          </a:prstGeom>
        </p:spPr>
        <p:txBody>
          <a:bodyPr vert="horz" lIns="91440" tIns="45720" rIns="91440" bIns="45720" rtlCol="0" anchor="ctr">
            <a:noAutofit/>
          </a:bodyPr>
          <a:lstStyle>
            <a:lvl1pPr marL="19050" indent="0" algn="l" defTabSz="1219170" rtl="0" eaLnBrk="1" latinLnBrk="0" hangingPunct="1">
              <a:lnSpc>
                <a:spcPct val="90000"/>
              </a:lnSpc>
              <a:spcBef>
                <a:spcPct val="0"/>
              </a:spcBef>
              <a:buNone/>
              <a:tabLst/>
              <a:defRPr sz="3000" b="1" kern="1200">
                <a:solidFill>
                  <a:srgbClr val="002060"/>
                </a:solidFill>
                <a:latin typeface="Marianne" charset="0"/>
                <a:ea typeface="Marianne" charset="0"/>
                <a:cs typeface="Marianne" charset="0"/>
              </a:defRPr>
            </a:lvl1pPr>
          </a:lstStyle>
          <a:p>
            <a:pPr marL="12700" indent="114297" algn="ctr">
              <a:lnSpc>
                <a:spcPct val="100000"/>
              </a:lnSpc>
              <a:spcBef>
                <a:spcPts val="533"/>
              </a:spcBef>
              <a:spcAft>
                <a:spcPts val="1067"/>
              </a:spcAft>
              <a:defRPr/>
            </a:pPr>
            <a:r>
              <a:rPr kumimoji="0" lang="fr-FR" sz="3000" b="1" i="0" u="none" strike="noStrike" kern="1200" cap="none" spc="0" normalizeH="0" baseline="0" noProof="0" dirty="0">
                <a:ln>
                  <a:noFill/>
                </a:ln>
                <a:solidFill>
                  <a:srgbClr val="002060"/>
                </a:solidFill>
                <a:effectLst/>
                <a:uLnTx/>
                <a:uFillTx/>
                <a:latin typeface="Marianne" charset="0"/>
              </a:rPr>
              <a:t>Réformer la fonction publique, c’est aussi réaffirmer les fondamentaux du statut</a:t>
            </a:r>
            <a:endParaRPr kumimoji="0" lang="fr-FR" sz="2700" b="1" i="0" u="none" strike="noStrike" kern="1200" cap="none" spc="0" normalizeH="0" baseline="0" noProof="0" dirty="0">
              <a:ln>
                <a:noFill/>
              </a:ln>
              <a:solidFill>
                <a:srgbClr val="002060"/>
              </a:solidFill>
              <a:effectLst/>
              <a:uLnTx/>
              <a:uFillTx/>
              <a:latin typeface="Marianne" charset="0"/>
            </a:endParaRPr>
          </a:p>
        </p:txBody>
      </p:sp>
      <p:sp>
        <p:nvSpPr>
          <p:cNvPr id="10" name="ZoneTexte 9">
            <a:extLst>
              <a:ext uri="{FF2B5EF4-FFF2-40B4-BE49-F238E27FC236}">
                <a16:creationId xmlns:a16="http://schemas.microsoft.com/office/drawing/2014/main" id="{089AC9D1-F6FA-45C2-A233-8405670D2C3E}"/>
              </a:ext>
            </a:extLst>
          </p:cNvPr>
          <p:cNvSpPr txBox="1"/>
          <p:nvPr/>
        </p:nvSpPr>
        <p:spPr>
          <a:xfrm>
            <a:off x="180535" y="1885924"/>
            <a:ext cx="1031501" cy="1631216"/>
          </a:xfrm>
          <a:prstGeom prst="rect">
            <a:avLst/>
          </a:prstGeom>
          <a:noFill/>
        </p:spPr>
        <p:txBody>
          <a:bodyPr wrap="square" rtlCol="0">
            <a:spAutoFit/>
          </a:bodyPr>
          <a:lstStyle/>
          <a:p>
            <a:r>
              <a:rPr lang="fr-FR" sz="10000" b="1" dirty="0">
                <a:solidFill>
                  <a:srgbClr val="C00000"/>
                </a:solidFill>
              </a:rPr>
              <a:t>“</a:t>
            </a:r>
            <a:endParaRPr lang="fr-FR" sz="12000" b="1" dirty="0">
              <a:solidFill>
                <a:srgbClr val="C00000"/>
              </a:solidFill>
            </a:endParaRPr>
          </a:p>
        </p:txBody>
      </p:sp>
      <p:sp>
        <p:nvSpPr>
          <p:cNvPr id="11" name="ZoneTexte 10">
            <a:extLst>
              <a:ext uri="{FF2B5EF4-FFF2-40B4-BE49-F238E27FC236}">
                <a16:creationId xmlns:a16="http://schemas.microsoft.com/office/drawing/2014/main" id="{76DF1100-250D-4319-BED8-560E49CACE4E}"/>
              </a:ext>
            </a:extLst>
          </p:cNvPr>
          <p:cNvSpPr txBox="1"/>
          <p:nvPr/>
        </p:nvSpPr>
        <p:spPr>
          <a:xfrm>
            <a:off x="10871239" y="5245646"/>
            <a:ext cx="793712" cy="1631216"/>
          </a:xfrm>
          <a:prstGeom prst="rect">
            <a:avLst/>
          </a:prstGeom>
          <a:noFill/>
        </p:spPr>
        <p:txBody>
          <a:bodyPr wrap="square" rtlCol="0">
            <a:spAutoFit/>
          </a:bodyPr>
          <a:lstStyle/>
          <a:p>
            <a:r>
              <a:rPr lang="fr-FR" sz="10000" b="1" dirty="0">
                <a:solidFill>
                  <a:srgbClr val="C00000"/>
                </a:solidFill>
              </a:rPr>
              <a:t>”</a:t>
            </a:r>
          </a:p>
        </p:txBody>
      </p:sp>
    </p:spTree>
    <p:extLst>
      <p:ext uri="{BB962C8B-B14F-4D97-AF65-F5344CB8AC3E}">
        <p14:creationId xmlns:p14="http://schemas.microsoft.com/office/powerpoint/2010/main" val="1550018270"/>
      </p:ext>
    </p:extLst>
  </p:cSld>
  <p:clrMapOvr>
    <a:masterClrMapping/>
  </p:clrMapOvr>
</p:sld>
</file>

<file path=ppt/theme/theme1.xml><?xml version="1.0" encoding="utf-8"?>
<a:theme xmlns:a="http://schemas.openxmlformats.org/drawingml/2006/main" name="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2.xml><?xml version="1.0" encoding="utf-8"?>
<a:theme xmlns:a="http://schemas.openxmlformats.org/drawingml/2006/main" name="1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3.xml><?xml version="1.0" encoding="utf-8"?>
<a:theme xmlns:a="http://schemas.openxmlformats.org/drawingml/2006/main" name="2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4.xml><?xml version="1.0" encoding="utf-8"?>
<a:theme xmlns:a="http://schemas.openxmlformats.org/drawingml/2006/main" name="3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5.xml><?xml version="1.0" encoding="utf-8"?>
<a:theme xmlns:a="http://schemas.openxmlformats.org/drawingml/2006/main" name="4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6.xml><?xml version="1.0" encoding="utf-8"?>
<a:theme xmlns:a="http://schemas.openxmlformats.org/drawingml/2006/main" name="5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7.xml><?xml version="1.0" encoding="utf-8"?>
<a:theme xmlns:a="http://schemas.openxmlformats.org/drawingml/2006/main" name="6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8.xml><?xml version="1.0" encoding="utf-8"?>
<a:theme xmlns:a="http://schemas.openxmlformats.org/drawingml/2006/main" name="7_PREMIER MINISTR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20" id="{37C1200E-3D4A-7543-846E-734EA9CAF17D}" vid="{7797F982-CCA4-DB4D-AC08-18BFB5329DA2}"/>
    </a:ext>
  </a:extLst>
</a:theme>
</file>

<file path=ppt/theme/theme9.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37732</TotalTime>
  <Words>3598</Words>
  <Application>Microsoft Office PowerPoint</Application>
  <PresentationFormat>Grand écran</PresentationFormat>
  <Paragraphs>296</Paragraphs>
  <Slides>23</Slides>
  <Notes>8</Notes>
  <HiddenSlides>0</HiddenSlides>
  <MMClips>0</MMClips>
  <ScaleCrop>false</ScaleCrop>
  <HeadingPairs>
    <vt:vector size="6" baseType="variant">
      <vt:variant>
        <vt:lpstr>Polices utilisées</vt:lpstr>
      </vt:variant>
      <vt:variant>
        <vt:i4>5</vt:i4>
      </vt:variant>
      <vt:variant>
        <vt:lpstr>Thème</vt:lpstr>
      </vt:variant>
      <vt:variant>
        <vt:i4>8</vt:i4>
      </vt:variant>
      <vt:variant>
        <vt:lpstr>Titres des diapositives</vt:lpstr>
      </vt:variant>
      <vt:variant>
        <vt:i4>23</vt:i4>
      </vt:variant>
    </vt:vector>
  </HeadingPairs>
  <TitlesOfParts>
    <vt:vector size="36" baseType="lpstr">
      <vt:lpstr>Arial</vt:lpstr>
      <vt:lpstr>Calibri</vt:lpstr>
      <vt:lpstr>Courier New</vt:lpstr>
      <vt:lpstr>Marianne</vt:lpstr>
      <vt:lpstr>Wingdings</vt:lpstr>
      <vt:lpstr>PREMIER MINISTRE</vt:lpstr>
      <vt:lpstr>1_PREMIER MINISTRE</vt:lpstr>
      <vt:lpstr>2_PREMIER MINISTRE</vt:lpstr>
      <vt:lpstr>3_PREMIER MINISTRE</vt:lpstr>
      <vt:lpstr>4_PREMIER MINISTRE</vt:lpstr>
      <vt:lpstr>5_PREMIER MINISTRE</vt:lpstr>
      <vt:lpstr>6_PREMIER MINISTRE</vt:lpstr>
      <vt:lpstr>7_PREMIER MINISTRE</vt:lpstr>
      <vt:lpstr>Partage des enjeux en vue d’un projet de loi  pour l’efficacité de la fonction publique </vt:lpstr>
      <vt:lpstr>  Un projet de loi : pour quels enjeux ? Quels objectifs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Secrétariat Général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CARDIN-TAILLIA Charlotte</dc:creator>
  <cp:lastModifiedBy>LEBRUN Caroline</cp:lastModifiedBy>
  <cp:revision>1740</cp:revision>
  <cp:lastPrinted>2023-12-27T17:24:13Z</cp:lastPrinted>
  <dcterms:created xsi:type="dcterms:W3CDTF">2022-12-08T10:36:17Z</dcterms:created>
  <dcterms:modified xsi:type="dcterms:W3CDTF">2024-04-08T12:33:43Z</dcterms:modified>
</cp:coreProperties>
</file>